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57" r:id="rId4"/>
    <p:sldId id="277" r:id="rId5"/>
    <p:sldId id="272" r:id="rId6"/>
    <p:sldId id="270" r:id="rId7"/>
    <p:sldId id="271" r:id="rId8"/>
    <p:sldId id="279" r:id="rId9"/>
    <p:sldId id="267" r:id="rId10"/>
    <p:sldId id="268" r:id="rId11"/>
    <p:sldId id="269" r:id="rId12"/>
    <p:sldId id="280" r:id="rId13"/>
    <p:sldId id="273" r:id="rId14"/>
    <p:sldId id="274" r:id="rId15"/>
    <p:sldId id="278" r:id="rId16"/>
    <p:sldId id="275" r:id="rId17"/>
    <p:sldId id="283" r:id="rId18"/>
    <p:sldId id="276" r:id="rId19"/>
    <p:sldId id="258" r:id="rId20"/>
    <p:sldId id="282" r:id="rId21"/>
    <p:sldId id="281" r:id="rId22"/>
    <p:sldId id="259" r:id="rId23"/>
    <p:sldId id="284" r:id="rId24"/>
    <p:sldId id="261" r:id="rId25"/>
    <p:sldId id="260" r:id="rId26"/>
    <p:sldId id="263"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4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94D18E8-5CFC-404D-80C2-807C9EDA6C58}" type="datetimeFigureOut">
              <a:rPr lang="en-GB" smtClean="0"/>
              <a:t>10/10/2013</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22D97F7-3812-4D13-BC21-CB5CF1CAC531}"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D18E8-5CFC-404D-80C2-807C9EDA6C58}" type="datetimeFigureOut">
              <a:rPr lang="en-GB" smtClean="0"/>
              <a:t>10/10/2013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D18E8-5CFC-404D-80C2-807C9EDA6C58}" type="datetimeFigureOut">
              <a:rPr lang="en-GB" smtClean="0"/>
              <a:t>10/10/2013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4D18E8-5CFC-404D-80C2-807C9EDA6C58}" type="datetimeFigureOut">
              <a:rPr lang="en-GB" smtClean="0"/>
              <a:t>10/10/2013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D18E8-5CFC-404D-80C2-807C9EDA6C58}" type="datetimeFigureOut">
              <a:rPr lang="en-GB" smtClean="0"/>
              <a:t>10/10/2013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94D18E8-5CFC-404D-80C2-807C9EDA6C58}" type="datetimeFigureOut">
              <a:rPr lang="en-GB" smtClean="0"/>
              <a:t>10/10/2013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D97F7-3812-4D13-BC21-CB5CF1CAC531}"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4D18E8-5CFC-404D-80C2-807C9EDA6C58}" type="datetimeFigureOut">
              <a:rPr lang="en-GB" smtClean="0"/>
              <a:t>10/10/2013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D18E8-5CFC-404D-80C2-807C9EDA6C58}" type="datetimeFigureOut">
              <a:rPr lang="en-GB" smtClean="0"/>
              <a:t>10/10/2013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D18E8-5CFC-404D-80C2-807C9EDA6C58}" type="datetimeFigureOut">
              <a:rPr lang="en-GB" smtClean="0"/>
              <a:t>10/10/2013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94D18E8-5CFC-404D-80C2-807C9EDA6C58}" type="datetimeFigureOut">
              <a:rPr lang="en-GB" smtClean="0"/>
              <a:t>10/10/2013</a:t>
            </a:fld>
            <a:endParaRPr lang="en-GB"/>
          </a:p>
        </p:txBody>
      </p:sp>
      <p:sp>
        <p:nvSpPr>
          <p:cNvPr id="7" name="Slide Number Placeholder 6"/>
          <p:cNvSpPr>
            <a:spLocks noGrp="1"/>
          </p:cNvSpPr>
          <p:nvPr>
            <p:ph type="sldNum" sz="quarter" idx="12"/>
          </p:nvPr>
        </p:nvSpPr>
        <p:spPr/>
        <p:txBody>
          <a:bodyPr/>
          <a:lstStyle/>
          <a:p>
            <a:fld id="{F22D97F7-3812-4D13-BC21-CB5CF1CAC531}"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D18E8-5CFC-404D-80C2-807C9EDA6C58}" type="datetimeFigureOut">
              <a:rPr lang="en-GB" smtClean="0"/>
              <a:t>10/10/2013</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94D18E8-5CFC-404D-80C2-807C9EDA6C58}" type="datetimeFigureOut">
              <a:rPr lang="en-GB" smtClean="0"/>
              <a:t>10/10/2013</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22D97F7-3812-4D13-BC21-CB5CF1CAC53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etkikartta.fi/index.php?lang=fi&amp;id=86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retkikartta.fi/index.php?id=84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mparisto.fi/fi-FI/Luonto/Suojelualueet/Natura_2000_alueet?f=Pirkanmaan_ELYkeskus" TargetMode="External"/><Relationship Id="rId7" Type="http://schemas.openxmlformats.org/officeDocument/2006/relationships/hyperlink" Target="http://www.tampere.fi/tiedostot/5ytbQkVGx/Hervantajarvi_Suolijarvi.pdf" TargetMode="External"/><Relationship Id="rId2" Type="http://schemas.openxmlformats.org/officeDocument/2006/relationships/hyperlink" Target="http://www.luontoon.fi/" TargetMode="External"/><Relationship Id="rId1" Type="http://schemas.openxmlformats.org/officeDocument/2006/relationships/slideLayout" Target="../slideLayouts/slideLayout2.xml"/><Relationship Id="rId6" Type="http://schemas.openxmlformats.org/officeDocument/2006/relationships/hyperlink" Target="http://www.kangasala.info/?page=paikatkaarinanpolku" TargetMode="External"/><Relationship Id="rId5" Type="http://schemas.openxmlformats.org/officeDocument/2006/relationships/hyperlink" Target="http://www.lempaalankehitys.fi/matkailu/luontoon/" TargetMode="External"/><Relationship Id="rId4" Type="http://schemas.openxmlformats.org/officeDocument/2006/relationships/hyperlink" Target="http://www.visitkangasala.fi/luontoa/laipanmaa/"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retkikartta.fi/?id=90001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etkikartta.fi/index.php?id=90001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etkikartta.fi/index.php?id=84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fi-FI" dirty="0" smtClean="0">
                <a:solidFill>
                  <a:srgbClr val="FFC000"/>
                </a:solidFill>
              </a:rPr>
              <a:t>Tampereen lähiseudun </a:t>
            </a:r>
            <a:r>
              <a:rPr lang="fi-FI" dirty="0" smtClean="0">
                <a:solidFill>
                  <a:srgbClr val="FFC000"/>
                </a:solidFill>
              </a:rPr>
              <a:t>retkeilyalueet ja -kohteet</a:t>
            </a:r>
            <a:endParaRPr lang="en-GB" dirty="0">
              <a:solidFill>
                <a:srgbClr val="FFC000"/>
              </a:solidFill>
            </a:endParaRPr>
          </a:p>
        </p:txBody>
      </p:sp>
      <p:sp>
        <p:nvSpPr>
          <p:cNvPr id="3" name="Subtitle 2"/>
          <p:cNvSpPr>
            <a:spLocks noGrp="1"/>
          </p:cNvSpPr>
          <p:nvPr>
            <p:ph type="subTitle" idx="1"/>
          </p:nvPr>
        </p:nvSpPr>
        <p:spPr/>
        <p:txBody>
          <a:bodyPr>
            <a:normAutofit fontScale="92500" lnSpcReduction="20000"/>
          </a:bodyPr>
          <a:lstStyle/>
          <a:p>
            <a:r>
              <a:rPr lang="fi-FI" dirty="0" smtClean="0">
                <a:solidFill>
                  <a:srgbClr val="FFC000"/>
                </a:solidFill>
              </a:rPr>
              <a:t>Kerhoilta, Tampereen Taivaltajat ry</a:t>
            </a:r>
          </a:p>
          <a:p>
            <a:r>
              <a:rPr lang="fi-FI" dirty="0" smtClean="0">
                <a:solidFill>
                  <a:srgbClr val="FFC000"/>
                </a:solidFill>
              </a:rPr>
              <a:t>Johanna </a:t>
            </a:r>
            <a:r>
              <a:rPr lang="fi-FI" dirty="0" smtClean="0">
                <a:solidFill>
                  <a:srgbClr val="FFC000"/>
                </a:solidFill>
              </a:rPr>
              <a:t>Välimäki, Kari Lindberg, </a:t>
            </a:r>
            <a:r>
              <a:rPr lang="fi-FI" smtClean="0">
                <a:solidFill>
                  <a:srgbClr val="FFC000"/>
                </a:solidFill>
              </a:rPr>
              <a:t>Tapana Jantunen</a:t>
            </a:r>
            <a:endParaRPr lang="fi-FI" dirty="0" smtClean="0">
              <a:solidFill>
                <a:srgbClr val="FFC000"/>
              </a:solidFill>
            </a:endParaRPr>
          </a:p>
          <a:p>
            <a:r>
              <a:rPr lang="fi-FI" dirty="0" smtClean="0">
                <a:solidFill>
                  <a:srgbClr val="FFC000"/>
                </a:solidFill>
              </a:rPr>
              <a:t>10.10.2013</a:t>
            </a:r>
            <a:endParaRPr lang="en-GB" dirty="0">
              <a:solidFill>
                <a:srgbClr val="FFC000"/>
              </a:solidFill>
            </a:endParaRPr>
          </a:p>
        </p:txBody>
      </p:sp>
    </p:spTree>
    <p:extLst>
      <p:ext uri="{BB962C8B-B14F-4D97-AF65-F5344CB8AC3E}">
        <p14:creationId xmlns:p14="http://schemas.microsoft.com/office/powerpoint/2010/main" val="758047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Seitsemisen historia	</a:t>
            </a:r>
            <a:endParaRPr lang="en-GB" dirty="0"/>
          </a:p>
        </p:txBody>
      </p:sp>
      <p:sp>
        <p:nvSpPr>
          <p:cNvPr id="3" name="Content Placeholder 2"/>
          <p:cNvSpPr>
            <a:spLocks noGrp="1"/>
          </p:cNvSpPr>
          <p:nvPr>
            <p:ph idx="1"/>
          </p:nvPr>
        </p:nvSpPr>
        <p:spPr/>
        <p:txBody>
          <a:bodyPr>
            <a:normAutofit fontScale="70000" lnSpcReduction="20000"/>
          </a:bodyPr>
          <a:lstStyle/>
          <a:p>
            <a:r>
              <a:rPr lang="fi-FI" dirty="0" smtClean="0"/>
              <a:t>Valtion kruununmetsätorppia 1800-luvulla. Torpparit raivasivat peltoja ja viljelivät maata.</a:t>
            </a:r>
          </a:p>
          <a:p>
            <a:r>
              <a:rPr lang="fi-FI" dirty="0" smtClean="0"/>
              <a:t>Kalastus ja metsästys elinkeinoina. Edelleen näkyvissä peuranpyyntikuoppia maastossa.</a:t>
            </a:r>
          </a:p>
          <a:p>
            <a:r>
              <a:rPr lang="fi-FI" dirty="0" smtClean="0"/>
              <a:t>Metsätalous savottoineen 1900-luvun alkupuoliskolla. Pitkäjärven savottakämppä. Puuta uitettiin Seitsemis- ja </a:t>
            </a:r>
            <a:r>
              <a:rPr lang="fi-FI" dirty="0" err="1" smtClean="0"/>
              <a:t>Liesjokea</a:t>
            </a:r>
            <a:r>
              <a:rPr lang="fi-FI" dirty="0" smtClean="0"/>
              <a:t> pitkin </a:t>
            </a:r>
            <a:r>
              <a:rPr lang="fi-FI" dirty="0" err="1" smtClean="0"/>
              <a:t>Kyrösjärveen</a:t>
            </a:r>
            <a:r>
              <a:rPr lang="fi-FI" dirty="0" smtClean="0"/>
              <a:t>.</a:t>
            </a:r>
          </a:p>
          <a:p>
            <a:r>
              <a:rPr lang="fi-FI" dirty="0" smtClean="0"/>
              <a:t>Tervanpolttoa mm. </a:t>
            </a:r>
            <a:r>
              <a:rPr lang="fi-FI" dirty="0" err="1" smtClean="0"/>
              <a:t>Koveron</a:t>
            </a:r>
            <a:r>
              <a:rPr lang="fi-FI" dirty="0" smtClean="0"/>
              <a:t> tilalla. Hiilenpolttoa sotavuosina häkäpönttöautoihin.</a:t>
            </a:r>
          </a:p>
          <a:p>
            <a:r>
              <a:rPr lang="fi-FI" dirty="0" smtClean="0"/>
              <a:t>Suomen hirvikannan pelastus 1920-luvulla: </a:t>
            </a:r>
            <a:r>
              <a:rPr lang="fi-FI" dirty="0"/>
              <a:t>Parkanon </a:t>
            </a:r>
            <a:r>
              <a:rPr lang="fi-FI" dirty="0" err="1"/>
              <a:t>Paroonina</a:t>
            </a:r>
            <a:r>
              <a:rPr lang="fi-FI" dirty="0"/>
              <a:t> tunnettu metsänhoitaja </a:t>
            </a:r>
            <a:r>
              <a:rPr lang="fi-FI" b="1" dirty="0"/>
              <a:t>Gustaf Wrede af </a:t>
            </a:r>
            <a:r>
              <a:rPr lang="fi-FI" b="1" dirty="0" err="1" smtClean="0"/>
              <a:t>Elimä</a:t>
            </a:r>
            <a:r>
              <a:rPr lang="fi-FI" b="1" dirty="0" smtClean="0"/>
              <a:t> </a:t>
            </a:r>
            <a:r>
              <a:rPr lang="fi-FI" dirty="0" smtClean="0"/>
              <a:t>tarhasi hirviä, joita oli metsästyksen ja salametsästyksen jäljellä enää muutama kymmenen. Tarhaus onnistui ja hirvikanta saatiin elpymään.</a:t>
            </a:r>
            <a:endParaRPr lang="en-GB" dirty="0"/>
          </a:p>
        </p:txBody>
      </p:sp>
    </p:spTree>
    <p:extLst>
      <p:ext uri="{BB962C8B-B14F-4D97-AF65-F5344CB8AC3E}">
        <p14:creationId xmlns:p14="http://schemas.microsoft.com/office/powerpoint/2010/main" val="3579126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Seitsemisen luonto</a:t>
            </a:r>
            <a:endParaRPr lang="en-GB" dirty="0"/>
          </a:p>
        </p:txBody>
      </p:sp>
      <p:sp>
        <p:nvSpPr>
          <p:cNvPr id="3" name="Content Placeholder 2"/>
          <p:cNvSpPr>
            <a:spLocks noGrp="1"/>
          </p:cNvSpPr>
          <p:nvPr>
            <p:ph idx="1"/>
          </p:nvPr>
        </p:nvSpPr>
        <p:spPr/>
        <p:txBody>
          <a:bodyPr>
            <a:normAutofit fontScale="85000" lnSpcReduction="20000"/>
          </a:bodyPr>
          <a:lstStyle/>
          <a:p>
            <a:r>
              <a:rPr lang="fi-FI" dirty="0"/>
              <a:t>Jääkauden näkyvimpiä merkkejä Seitsemisessä ovat pohjois-eteläsuuntaiset </a:t>
            </a:r>
            <a:r>
              <a:rPr lang="fi-FI" dirty="0" smtClean="0"/>
              <a:t>harjut, esim. </a:t>
            </a:r>
            <a:r>
              <a:rPr lang="fi-FI" dirty="0" err="1" smtClean="0"/>
              <a:t>Seitsemisharju</a:t>
            </a:r>
            <a:r>
              <a:rPr lang="fi-FI" dirty="0" smtClean="0"/>
              <a:t>, Salmiharju.</a:t>
            </a:r>
            <a:r>
              <a:rPr lang="fi-FI" dirty="0"/>
              <a:t> </a:t>
            </a:r>
            <a:endParaRPr lang="fi-FI" dirty="0" smtClean="0"/>
          </a:p>
          <a:p>
            <a:r>
              <a:rPr lang="fi-FI" dirty="0"/>
              <a:t>M</a:t>
            </a:r>
            <a:r>
              <a:rPr lang="fi-FI" dirty="0" smtClean="0"/>
              <a:t>aasto </a:t>
            </a:r>
            <a:r>
              <a:rPr lang="fi-FI" dirty="0"/>
              <a:t>on varsin tasaista ja helppokulkuista, korkeuserot ovat pieniä </a:t>
            </a:r>
            <a:r>
              <a:rPr lang="fi-FI" dirty="0" err="1"/>
              <a:t>Seitsemisharjua</a:t>
            </a:r>
            <a:r>
              <a:rPr lang="fi-FI" dirty="0"/>
              <a:t> </a:t>
            </a:r>
            <a:r>
              <a:rPr lang="fi-FI" dirty="0" err="1"/>
              <a:t>lukuunottamatta</a:t>
            </a:r>
            <a:r>
              <a:rPr lang="fi-FI" dirty="0"/>
              <a:t>. Kansallispuiston pinta-alasta yli puolet on suota, joita on ennallistettu ojituksen </a:t>
            </a:r>
            <a:r>
              <a:rPr lang="fi-FI" dirty="0" smtClean="0"/>
              <a:t>jäljiltä. Suoalueilla reiteillä on </a:t>
            </a:r>
            <a:r>
              <a:rPr lang="fi-FI" dirty="0"/>
              <a:t>pitkospuut.</a:t>
            </a:r>
            <a:endParaRPr lang="fi-FI" dirty="0" smtClean="0"/>
          </a:p>
          <a:p>
            <a:r>
              <a:rPr lang="fi-FI" dirty="0" smtClean="0"/>
              <a:t>Kasveja: ketosilmäruoho</a:t>
            </a:r>
            <a:r>
              <a:rPr lang="fi-FI" dirty="0"/>
              <a:t>, tuoksusimake ja paimenmatara sekä </a:t>
            </a:r>
            <a:r>
              <a:rPr lang="fi-FI" dirty="0" smtClean="0"/>
              <a:t>uhanalainen </a:t>
            </a:r>
            <a:r>
              <a:rPr lang="fi-FI" dirty="0"/>
              <a:t>pussikämmekkä</a:t>
            </a:r>
            <a:r>
              <a:rPr lang="fi-FI" dirty="0" smtClean="0"/>
              <a:t>.</a:t>
            </a:r>
          </a:p>
          <a:p>
            <a:r>
              <a:rPr lang="fi-FI" dirty="0" smtClean="0"/>
              <a:t>Eläimiä: Kanalintuja, myös riekko. Varpuspöllö, viirupöllö, pohjantikka, pikkusieppo. Liito-orava, näätä.</a:t>
            </a:r>
          </a:p>
          <a:p>
            <a:endParaRPr lang="en-GB" dirty="0"/>
          </a:p>
        </p:txBody>
      </p:sp>
    </p:spTree>
    <p:extLst>
      <p:ext uri="{BB962C8B-B14F-4D97-AF65-F5344CB8AC3E}">
        <p14:creationId xmlns:p14="http://schemas.microsoft.com/office/powerpoint/2010/main" val="643333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Seitseminen, tulenteko ja leiriytyminen</a:t>
            </a:r>
            <a:endParaRPr lang="en-GB" dirty="0"/>
          </a:p>
        </p:txBody>
      </p:sp>
      <p:sp>
        <p:nvSpPr>
          <p:cNvPr id="3" name="Content Placeholder 2"/>
          <p:cNvSpPr>
            <a:spLocks noGrp="1"/>
          </p:cNvSpPr>
          <p:nvPr>
            <p:ph idx="1"/>
          </p:nvPr>
        </p:nvSpPr>
        <p:spPr/>
        <p:txBody>
          <a:bodyPr>
            <a:normAutofit fontScale="62500" lnSpcReduction="20000"/>
          </a:bodyPr>
          <a:lstStyle/>
          <a:p>
            <a:r>
              <a:rPr lang="fi-FI" dirty="0">
                <a:hlinkClick r:id="rId2"/>
              </a:rPr>
              <a:t>http://www.retkikartta.fi/index.php?lang=fi&amp;id=864</a:t>
            </a:r>
            <a:endParaRPr lang="fi-FI" dirty="0"/>
          </a:p>
          <a:p>
            <a:r>
              <a:rPr lang="fi-FI" dirty="0" smtClean="0"/>
              <a:t>Kulomäki</a:t>
            </a:r>
            <a:r>
              <a:rPr lang="fi-FI" dirty="0"/>
              <a:t>, luontokeskus: takkakatos, tulentekopaikka 150 m päässä, puut takkakatoksessa</a:t>
            </a:r>
          </a:p>
          <a:p>
            <a:r>
              <a:rPr lang="fi-FI" dirty="0" err="1"/>
              <a:t>Iso-Kivijärvi</a:t>
            </a:r>
            <a:r>
              <a:rPr lang="fi-FI" dirty="0"/>
              <a:t>: tulentekopaikka</a:t>
            </a:r>
          </a:p>
          <a:p>
            <a:r>
              <a:rPr lang="fi-FI" dirty="0"/>
              <a:t>Honkaniemi: tulentekopaikka</a:t>
            </a:r>
          </a:p>
          <a:p>
            <a:r>
              <a:rPr lang="fi-FI" dirty="0"/>
              <a:t>Kirkaslampi: keittokatos</a:t>
            </a:r>
          </a:p>
          <a:p>
            <a:r>
              <a:rPr lang="fi-FI" dirty="0" err="1"/>
              <a:t>Koverolampi</a:t>
            </a:r>
            <a:r>
              <a:rPr lang="fi-FI" dirty="0"/>
              <a:t>: tulentekopaikka</a:t>
            </a:r>
          </a:p>
          <a:p>
            <a:r>
              <a:rPr lang="fi-FI" dirty="0"/>
              <a:t>Haukilampi: tulentekopaikka</a:t>
            </a:r>
          </a:p>
          <a:p>
            <a:r>
              <a:rPr lang="fi-FI" dirty="0"/>
              <a:t>Seitsemisjoki: poistettu käytöstä 2.4.2009</a:t>
            </a:r>
          </a:p>
          <a:p>
            <a:r>
              <a:rPr lang="fi-FI" dirty="0"/>
              <a:t>Jokiristi: tulentekopaikka</a:t>
            </a:r>
          </a:p>
          <a:p>
            <a:r>
              <a:rPr lang="fi-FI" dirty="0"/>
              <a:t>Liesijärvi: tulentekopaikka ja laavu</a:t>
            </a:r>
          </a:p>
          <a:p>
            <a:r>
              <a:rPr lang="fi-FI" dirty="0" err="1"/>
              <a:t>Kirkas-Soljanen</a:t>
            </a:r>
            <a:r>
              <a:rPr lang="fi-FI" dirty="0"/>
              <a:t>: keittokatos ja tulentekopaikka</a:t>
            </a:r>
          </a:p>
          <a:p>
            <a:r>
              <a:rPr lang="fi-FI" dirty="0" err="1"/>
              <a:t>Saari-Soljanen</a:t>
            </a:r>
            <a:r>
              <a:rPr lang="fi-FI" dirty="0"/>
              <a:t>: keittokatos ja tulentekopaikka (esteettömät). </a:t>
            </a:r>
            <a:endParaRPr lang="fi-FI" dirty="0" smtClean="0"/>
          </a:p>
          <a:p>
            <a:r>
              <a:rPr lang="fi-FI" dirty="0" smtClean="0"/>
              <a:t>Juomavettä saa kaivosta Kulomäestä, </a:t>
            </a:r>
            <a:r>
              <a:rPr lang="fi-FI" dirty="0" err="1" smtClean="0"/>
              <a:t>Koverolta</a:t>
            </a:r>
            <a:r>
              <a:rPr lang="fi-FI" dirty="0" smtClean="0"/>
              <a:t>, Pitkäjärveltä ja </a:t>
            </a:r>
            <a:r>
              <a:rPr lang="fi-FI" dirty="0" err="1" smtClean="0"/>
              <a:t>Kirkas-Soljaselta</a:t>
            </a:r>
            <a:r>
              <a:rPr lang="fi-FI" dirty="0"/>
              <a:t>.</a:t>
            </a:r>
          </a:p>
          <a:p>
            <a:endParaRPr lang="en-GB" dirty="0"/>
          </a:p>
        </p:txBody>
      </p:sp>
    </p:spTree>
    <p:extLst>
      <p:ext uri="{BB962C8B-B14F-4D97-AF65-F5344CB8AC3E}">
        <p14:creationId xmlns:p14="http://schemas.microsoft.com/office/powerpoint/2010/main" val="2425542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Isojärvi</a:t>
            </a:r>
            <a:endParaRPr lang="en-GB" dirty="0"/>
          </a:p>
        </p:txBody>
      </p:sp>
      <p:sp>
        <p:nvSpPr>
          <p:cNvPr id="3" name="Content Placeholder 2"/>
          <p:cNvSpPr>
            <a:spLocks noGrp="1"/>
          </p:cNvSpPr>
          <p:nvPr>
            <p:ph idx="1"/>
          </p:nvPr>
        </p:nvSpPr>
        <p:spPr/>
        <p:txBody>
          <a:bodyPr>
            <a:normAutofit fontScale="92500" lnSpcReduction="10000"/>
          </a:bodyPr>
          <a:lstStyle/>
          <a:p>
            <a:r>
              <a:rPr lang="fi-FI" dirty="0"/>
              <a:t>Isojärven kansallispuisto on pieni erämainen alue, jossa vaihtelevat järvi- ja metsämaisemat. Maankuoren murtumalinjoihin muodostuneet pitkät, kapeat järvet ja murroslaaksot eli </a:t>
            </a:r>
            <a:r>
              <a:rPr lang="fi-FI" dirty="0" err="1"/>
              <a:t>hoilot</a:t>
            </a:r>
            <a:r>
              <a:rPr lang="fi-FI" dirty="0"/>
              <a:t> tekevät seudusta paikoin vaikeakulkuisen. Isojärvi kuuluu samaan repeämälinjaan Päijänteen kanssa. </a:t>
            </a:r>
            <a:endParaRPr lang="fi-FI" dirty="0" smtClean="0"/>
          </a:p>
          <a:p>
            <a:r>
              <a:rPr lang="fi-FI" dirty="0" smtClean="0"/>
              <a:t>Kansallispuistoon </a:t>
            </a:r>
            <a:r>
              <a:rPr lang="fi-FI" dirty="0"/>
              <a:t>kuuluu </a:t>
            </a:r>
            <a:r>
              <a:rPr lang="fi-FI" dirty="0" smtClean="0"/>
              <a:t>myös yli </a:t>
            </a:r>
            <a:r>
              <a:rPr lang="fi-FI" dirty="0"/>
              <a:t>20 Isojärven </a:t>
            </a:r>
            <a:r>
              <a:rPr lang="fi-FI" dirty="0" smtClean="0"/>
              <a:t>saarta. Vesialueet eivät kuulu Isojärven kansallispuistoon.</a:t>
            </a:r>
            <a:endParaRPr lang="en-GB" dirty="0"/>
          </a:p>
        </p:txBody>
      </p:sp>
    </p:spTree>
    <p:extLst>
      <p:ext uri="{BB962C8B-B14F-4D97-AF65-F5344CB8AC3E}">
        <p14:creationId xmlns:p14="http://schemas.microsoft.com/office/powerpoint/2010/main" val="3666662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Isojärvi</a:t>
            </a:r>
            <a:endParaRPr lang="en-GB" dirty="0"/>
          </a:p>
        </p:txBody>
      </p:sp>
      <p:sp>
        <p:nvSpPr>
          <p:cNvPr id="3" name="Content Placeholder 2"/>
          <p:cNvSpPr>
            <a:spLocks noGrp="1"/>
          </p:cNvSpPr>
          <p:nvPr>
            <p:ph idx="1"/>
          </p:nvPr>
        </p:nvSpPr>
        <p:spPr/>
        <p:txBody>
          <a:bodyPr/>
          <a:lstStyle/>
          <a:p>
            <a:r>
              <a:rPr lang="fi-FI" dirty="0" smtClean="0"/>
              <a:t>Hyvät melonta- ja soutumahdollisuudet. Kalalahdessa soutuveneitä vuokrattavana; avaimet Heretystä.</a:t>
            </a:r>
          </a:p>
          <a:p>
            <a:r>
              <a:rPr lang="fi-FI" dirty="0" smtClean="0"/>
              <a:t>Ei ajettuja hiihtolatuja.</a:t>
            </a:r>
          </a:p>
          <a:p>
            <a:r>
              <a:rPr lang="fi-FI" dirty="0" smtClean="0"/>
              <a:t>Polkupyöräily sallittu osalla poluista.</a:t>
            </a:r>
            <a:endParaRPr lang="fi-FI" dirty="0"/>
          </a:p>
          <a:p>
            <a:endParaRPr lang="en-GB" dirty="0"/>
          </a:p>
        </p:txBody>
      </p:sp>
    </p:spTree>
    <p:extLst>
      <p:ext uri="{BB962C8B-B14F-4D97-AF65-F5344CB8AC3E}">
        <p14:creationId xmlns:p14="http://schemas.microsoft.com/office/powerpoint/2010/main" val="155746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Isojärvi, </a:t>
            </a:r>
            <a:r>
              <a:rPr lang="fi-FI" dirty="0"/>
              <a:t>tulenteko ja </a:t>
            </a:r>
            <a:r>
              <a:rPr lang="fi-FI" dirty="0" smtClean="0"/>
              <a:t>leiriytyminen</a:t>
            </a:r>
            <a:endParaRPr lang="en-GB" dirty="0"/>
          </a:p>
        </p:txBody>
      </p:sp>
      <p:sp>
        <p:nvSpPr>
          <p:cNvPr id="3" name="Content Placeholder 2"/>
          <p:cNvSpPr>
            <a:spLocks noGrp="1"/>
          </p:cNvSpPr>
          <p:nvPr>
            <p:ph idx="1"/>
          </p:nvPr>
        </p:nvSpPr>
        <p:spPr/>
        <p:txBody>
          <a:bodyPr>
            <a:normAutofit lnSpcReduction="10000"/>
          </a:bodyPr>
          <a:lstStyle/>
          <a:p>
            <a:r>
              <a:rPr lang="fi-FI" dirty="0">
                <a:hlinkClick r:id="rId2"/>
              </a:rPr>
              <a:t>http://www.retkikartta.fi/index.php?id=843</a:t>
            </a:r>
            <a:endParaRPr lang="fi-FI" dirty="0"/>
          </a:p>
          <a:p>
            <a:r>
              <a:rPr lang="fi-FI" dirty="0" smtClean="0"/>
              <a:t>Kuorejärven laavu </a:t>
            </a:r>
            <a:r>
              <a:rPr lang="fi-FI" dirty="0"/>
              <a:t>ja </a:t>
            </a:r>
            <a:r>
              <a:rPr lang="fi-FI" dirty="0" smtClean="0"/>
              <a:t>telttailualue</a:t>
            </a:r>
            <a:endParaRPr lang="fi-FI" dirty="0"/>
          </a:p>
          <a:p>
            <a:r>
              <a:rPr lang="fi-FI" dirty="0" err="1"/>
              <a:t>Vahterjärven</a:t>
            </a:r>
            <a:r>
              <a:rPr lang="fi-FI" dirty="0"/>
              <a:t> </a:t>
            </a:r>
            <a:r>
              <a:rPr lang="fi-FI" dirty="0" smtClean="0"/>
              <a:t>laavu </a:t>
            </a:r>
            <a:r>
              <a:rPr lang="fi-FI" dirty="0"/>
              <a:t>ja </a:t>
            </a:r>
            <a:r>
              <a:rPr lang="fi-FI" dirty="0" smtClean="0"/>
              <a:t>telttailualue</a:t>
            </a:r>
            <a:endParaRPr lang="fi-FI" dirty="0"/>
          </a:p>
          <a:p>
            <a:r>
              <a:rPr lang="fi-FI" dirty="0"/>
              <a:t>Kalalahden </a:t>
            </a:r>
            <a:r>
              <a:rPr lang="fi-FI" dirty="0" smtClean="0"/>
              <a:t>laavu </a:t>
            </a:r>
            <a:r>
              <a:rPr lang="fi-FI" dirty="0"/>
              <a:t>ja </a:t>
            </a:r>
            <a:r>
              <a:rPr lang="fi-FI" dirty="0" smtClean="0"/>
              <a:t>telttailualue</a:t>
            </a:r>
            <a:endParaRPr lang="fi-FI" dirty="0"/>
          </a:p>
          <a:p>
            <a:r>
              <a:rPr lang="fi-FI" dirty="0" err="1"/>
              <a:t>Renusaaren</a:t>
            </a:r>
            <a:r>
              <a:rPr lang="fi-FI" dirty="0"/>
              <a:t> </a:t>
            </a:r>
            <a:r>
              <a:rPr lang="fi-FI" dirty="0" smtClean="0"/>
              <a:t>laavu </a:t>
            </a:r>
            <a:r>
              <a:rPr lang="fi-FI" dirty="0"/>
              <a:t>ja </a:t>
            </a:r>
            <a:r>
              <a:rPr lang="fi-FI" dirty="0" smtClean="0"/>
              <a:t>telttailualue</a:t>
            </a:r>
          </a:p>
          <a:p>
            <a:r>
              <a:rPr lang="fi-FI" dirty="0" smtClean="0"/>
              <a:t>Kannuslahdessa keittokatos ja tulipaikka, </a:t>
            </a:r>
            <a:r>
              <a:rPr lang="fi-FI" dirty="0" err="1" smtClean="0"/>
              <a:t>Lortikkalammen</a:t>
            </a:r>
            <a:r>
              <a:rPr lang="fi-FI" dirty="0" smtClean="0"/>
              <a:t> etelärannalla tulipaikka (leiriytyminen ei sallittua näillä paikoilla)</a:t>
            </a:r>
            <a:endParaRPr lang="fi-FI" dirty="0"/>
          </a:p>
          <a:p>
            <a:pPr marL="0" indent="0">
              <a:buNone/>
            </a:pPr>
            <a:endParaRPr lang="en-GB" dirty="0"/>
          </a:p>
        </p:txBody>
      </p:sp>
    </p:spTree>
    <p:extLst>
      <p:ext uri="{BB962C8B-B14F-4D97-AF65-F5344CB8AC3E}">
        <p14:creationId xmlns:p14="http://schemas.microsoft.com/office/powerpoint/2010/main" val="3654895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Isojärven historia</a:t>
            </a:r>
            <a:endParaRPr lang="en-GB" dirty="0"/>
          </a:p>
        </p:txBody>
      </p:sp>
      <p:sp>
        <p:nvSpPr>
          <p:cNvPr id="3" name="Content Placeholder 2"/>
          <p:cNvSpPr>
            <a:spLocks noGrp="1"/>
          </p:cNvSpPr>
          <p:nvPr>
            <p:ph idx="1"/>
          </p:nvPr>
        </p:nvSpPr>
        <p:spPr/>
        <p:txBody>
          <a:bodyPr>
            <a:normAutofit fontScale="62500" lnSpcReduction="20000"/>
          </a:bodyPr>
          <a:lstStyle/>
          <a:p>
            <a:r>
              <a:rPr lang="fi-FI" dirty="0" smtClean="0"/>
              <a:t>Kruunun eli valtion savotat: </a:t>
            </a:r>
            <a:r>
              <a:rPr lang="fi-FI" dirty="0"/>
              <a:t>ensimmäiset suuret </a:t>
            </a:r>
            <a:r>
              <a:rPr lang="fi-FI" dirty="0" smtClean="0"/>
              <a:t>metsätyöt alueella </a:t>
            </a:r>
            <a:r>
              <a:rPr lang="fi-FI" dirty="0"/>
              <a:t>jo 1880-luvulla. </a:t>
            </a:r>
            <a:endParaRPr lang="fi-FI" dirty="0" smtClean="0"/>
          </a:p>
          <a:p>
            <a:r>
              <a:rPr lang="fi-FI" dirty="0" smtClean="0"/>
              <a:t>Ensimmäisen maailmansodan jälkeen polttoainepula </a:t>
            </a:r>
            <a:r>
              <a:rPr lang="fi-FI" dirty="0"/>
              <a:t>oli suuri, ja halkoja tarvittiin mm. rautatieliikenteen energianlähteeksi. 1920- ja 30-luvuilla </a:t>
            </a:r>
            <a:r>
              <a:rPr lang="fi-FI" dirty="0" smtClean="0"/>
              <a:t>Isojärven alueen metsistä </a:t>
            </a:r>
            <a:r>
              <a:rPr lang="fi-FI" dirty="0"/>
              <a:t>kaadettiin paljon tukkipuuta. Kuusi kelpasi paperipuuksi, ja männystä tehtiin kaivospölkkyä. Puutavara uitettiin tai kuljetettiin hevosella Päijänteelle ja Länkipohjaan. Vilkkaimpaan aikaan talvella hevosia kuormineen liikkui tiellä toistasataa</a:t>
            </a:r>
            <a:r>
              <a:rPr lang="fi-FI" dirty="0" smtClean="0"/>
              <a:t>.</a:t>
            </a:r>
          </a:p>
          <a:p>
            <a:r>
              <a:rPr lang="fi-FI" dirty="0" smtClean="0"/>
              <a:t>Heretyn kämppä rakennettiin hevosmiesten kämpäksi </a:t>
            </a:r>
            <a:r>
              <a:rPr lang="en-GB" dirty="0"/>
              <a:t>1946 - 47</a:t>
            </a:r>
            <a:r>
              <a:rPr lang="fi-FI" dirty="0" smtClean="0"/>
              <a:t> ja </a:t>
            </a:r>
            <a:r>
              <a:rPr lang="fi-FI" dirty="0" err="1" smtClean="0"/>
              <a:t>Lortikka</a:t>
            </a:r>
            <a:r>
              <a:rPr lang="fi-FI" dirty="0" smtClean="0"/>
              <a:t> hakkuumiehille </a:t>
            </a:r>
            <a:r>
              <a:rPr lang="en-GB" dirty="0" smtClean="0"/>
              <a:t>1956. </a:t>
            </a:r>
          </a:p>
          <a:p>
            <a:r>
              <a:rPr lang="fi-FI" dirty="0" smtClean="0"/>
              <a:t>Heretyn kämppä toimii opastuskeskuksena kesäkaudella. </a:t>
            </a:r>
            <a:r>
              <a:rPr lang="fi-FI" dirty="0"/>
              <a:t> </a:t>
            </a:r>
            <a:r>
              <a:rPr lang="fi-FI" dirty="0" smtClean="0"/>
              <a:t>Museorakennuksiin kuuluvat myös alkuperäiset hevostalli</a:t>
            </a:r>
            <a:r>
              <a:rPr lang="fi-FI" dirty="0"/>
              <a:t>, käpykuivaamo, sauna ja liiteri. </a:t>
            </a:r>
            <a:endParaRPr lang="fi-FI" dirty="0" smtClean="0"/>
          </a:p>
          <a:p>
            <a:r>
              <a:rPr lang="fi-FI" dirty="0" smtClean="0"/>
              <a:t>Huhtalan torppa on avoinna tilauksesta kesäisin. Sen rakennukset ovat peräisin 1700-luvun lopulta ja 1800-luvulta.</a:t>
            </a:r>
          </a:p>
        </p:txBody>
      </p:sp>
    </p:spTree>
    <p:extLst>
      <p:ext uri="{BB962C8B-B14F-4D97-AF65-F5344CB8AC3E}">
        <p14:creationId xmlns:p14="http://schemas.microsoft.com/office/powerpoint/2010/main" val="1253437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Isojärven historia</a:t>
            </a:r>
            <a:endParaRPr lang="en-GB" dirty="0"/>
          </a:p>
        </p:txBody>
      </p:sp>
      <p:sp>
        <p:nvSpPr>
          <p:cNvPr id="3" name="Content Placeholder 2"/>
          <p:cNvSpPr>
            <a:spLocks noGrp="1"/>
          </p:cNvSpPr>
          <p:nvPr>
            <p:ph idx="1"/>
          </p:nvPr>
        </p:nvSpPr>
        <p:spPr/>
        <p:txBody>
          <a:bodyPr>
            <a:normAutofit fontScale="77500" lnSpcReduction="20000"/>
          </a:bodyPr>
          <a:lstStyle/>
          <a:p>
            <a:r>
              <a:rPr lang="fi-FI" dirty="0" err="1" smtClean="0"/>
              <a:t>Luutsaaren</a:t>
            </a:r>
            <a:r>
              <a:rPr lang="fi-FI" dirty="0" smtClean="0"/>
              <a:t> tilaa hoidetaan perinteisin tavoin, ja mm. lammaspaimenille on työtä tarjolla kesäisin.</a:t>
            </a:r>
          </a:p>
          <a:p>
            <a:r>
              <a:rPr lang="fi-FI" dirty="0" err="1"/>
              <a:t>Luutsaaressa</a:t>
            </a:r>
            <a:r>
              <a:rPr lang="fi-FI" dirty="0"/>
              <a:t> on kalapirtti. </a:t>
            </a:r>
            <a:r>
              <a:rPr lang="fi-FI" dirty="0" err="1" smtClean="0"/>
              <a:t>Ryysälän</a:t>
            </a:r>
            <a:r>
              <a:rPr lang="fi-FI" dirty="0" smtClean="0"/>
              <a:t> </a:t>
            </a:r>
            <a:r>
              <a:rPr lang="fi-FI" dirty="0"/>
              <a:t>nuottakunta rakensi </a:t>
            </a:r>
            <a:r>
              <a:rPr lang="fi-FI" dirty="0" err="1"/>
              <a:t>Luutsaaren</a:t>
            </a:r>
            <a:r>
              <a:rPr lang="fi-FI" dirty="0"/>
              <a:t> eteläkärjessä sijaitsevan kalapirtin vuonna 1833 syyskalastuksen tukikohdaksi. Nuottakuntaan kuului kahdeksan taloa. Muikun kudun aikaan jokaisesta talosta tuli mies pyytämään ja suolaamaan kalaa talven varalle. Miehet viipyivät kalapirtillä useita viikkoja ja kotiin lähdettiin järven jäätymisen aikoihin. Kalapirtti sijaitsee kansallispuiston maalla, mutta pirtin hoidosta ja käytöstä vastaa </a:t>
            </a:r>
            <a:r>
              <a:rPr lang="fi-FI" i="1" dirty="0" err="1"/>
              <a:t>Luutsaaren</a:t>
            </a:r>
            <a:r>
              <a:rPr lang="fi-FI" i="1" dirty="0"/>
              <a:t> Kalapirtin Kannatusyhdistys ry</a:t>
            </a:r>
            <a:r>
              <a:rPr lang="fi-FI" i="1" dirty="0" smtClean="0"/>
              <a:t>.</a:t>
            </a:r>
            <a:r>
              <a:rPr lang="fi-FI" dirty="0" smtClean="0"/>
              <a:t> Kalapirtillä </a:t>
            </a:r>
            <a:r>
              <a:rPr lang="fi-FI" dirty="0"/>
              <a:t>on säilynyt vanhaa esineistöä.</a:t>
            </a:r>
            <a:endParaRPr lang="en-GB" dirty="0"/>
          </a:p>
        </p:txBody>
      </p:sp>
    </p:spTree>
    <p:extLst>
      <p:ext uri="{BB962C8B-B14F-4D97-AF65-F5344CB8AC3E}">
        <p14:creationId xmlns:p14="http://schemas.microsoft.com/office/powerpoint/2010/main" val="3362157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Isojärven luonto</a:t>
            </a:r>
            <a:endParaRPr lang="en-GB" dirty="0"/>
          </a:p>
        </p:txBody>
      </p:sp>
      <p:sp>
        <p:nvSpPr>
          <p:cNvPr id="3" name="Content Placeholder 2"/>
          <p:cNvSpPr>
            <a:spLocks noGrp="1"/>
          </p:cNvSpPr>
          <p:nvPr>
            <p:ph idx="1"/>
          </p:nvPr>
        </p:nvSpPr>
        <p:spPr/>
        <p:txBody>
          <a:bodyPr>
            <a:normAutofit fontScale="85000" lnSpcReduction="20000"/>
          </a:bodyPr>
          <a:lstStyle/>
          <a:p>
            <a:r>
              <a:rPr lang="fi-FI" dirty="0"/>
              <a:t>Seudun järvet ovat pääosin syviä, karuja ja </a:t>
            </a:r>
            <a:r>
              <a:rPr lang="fi-FI" dirty="0" smtClean="0"/>
              <a:t>kirkasvetisiä (Isojärvi</a:t>
            </a:r>
            <a:r>
              <a:rPr lang="fi-FI" dirty="0"/>
              <a:t> </a:t>
            </a:r>
            <a:r>
              <a:rPr lang="fi-FI" dirty="0" smtClean="0"/>
              <a:t>80 </a:t>
            </a:r>
            <a:r>
              <a:rPr lang="fi-FI" dirty="0"/>
              <a:t>metriä </a:t>
            </a:r>
            <a:r>
              <a:rPr lang="fi-FI" dirty="0" smtClean="0"/>
              <a:t>syvä).</a:t>
            </a:r>
            <a:r>
              <a:rPr lang="fi-FI" dirty="0"/>
              <a:t> </a:t>
            </a:r>
            <a:endParaRPr lang="fi-FI" dirty="0" smtClean="0"/>
          </a:p>
          <a:p>
            <a:r>
              <a:rPr lang="fi-FI" dirty="0" smtClean="0"/>
              <a:t>Koskemattomimpana </a:t>
            </a:r>
            <a:r>
              <a:rPr lang="fi-FI" dirty="0"/>
              <a:t>ovat säilyneet metsät </a:t>
            </a:r>
            <a:r>
              <a:rPr lang="fi-FI" dirty="0" err="1"/>
              <a:t>Lortikan-</a:t>
            </a:r>
            <a:r>
              <a:rPr lang="fi-FI" dirty="0"/>
              <a:t> ja </a:t>
            </a:r>
            <a:r>
              <a:rPr lang="fi-FI" dirty="0" err="1"/>
              <a:t>Vahterinvuorella</a:t>
            </a:r>
            <a:r>
              <a:rPr lang="fi-FI" dirty="0"/>
              <a:t> sekä Kuorejärven ja Hevosjärven pohjoispuolisilla alueilla</a:t>
            </a:r>
            <a:r>
              <a:rPr lang="fi-FI" dirty="0" smtClean="0"/>
              <a:t>.</a:t>
            </a:r>
          </a:p>
          <a:p>
            <a:r>
              <a:rPr lang="fi-FI" dirty="0"/>
              <a:t>Latokuusikon </a:t>
            </a:r>
            <a:r>
              <a:rPr lang="fi-FI" dirty="0" smtClean="0"/>
              <a:t>aarniometsälehdossa puusto </a:t>
            </a:r>
            <a:r>
              <a:rPr lang="fi-FI" dirty="0"/>
              <a:t>on järeää ja kuuset ovat liki 30 m pitkiä. Kuusikon seassa kasvaa jättiläismäisiä haapoja ja jokunen pienempi lehmus.</a:t>
            </a:r>
            <a:endParaRPr lang="fi-FI" dirty="0" smtClean="0"/>
          </a:p>
          <a:p>
            <a:r>
              <a:rPr lang="fi-FI" dirty="0"/>
              <a:t>Majavien </a:t>
            </a:r>
            <a:r>
              <a:rPr lang="fi-FI" dirty="0" smtClean="0"/>
              <a:t>aiheuttamia tulvajärviä </a:t>
            </a:r>
          </a:p>
          <a:p>
            <a:r>
              <a:rPr lang="fi-FI" dirty="0" smtClean="0"/>
              <a:t>Eläimistä alueella esiintyvät mm. kuikka, kaakkuri, </a:t>
            </a:r>
            <a:r>
              <a:rPr lang="fi-FI" dirty="0" err="1" smtClean="0"/>
              <a:t>kanadanmajavat</a:t>
            </a:r>
            <a:r>
              <a:rPr lang="fi-FI" dirty="0" smtClean="0"/>
              <a:t> (1980-luvulta) </a:t>
            </a:r>
            <a:endParaRPr lang="fi-FI" dirty="0"/>
          </a:p>
          <a:p>
            <a:endParaRPr lang="fi-FI" dirty="0"/>
          </a:p>
          <a:p>
            <a:endParaRPr lang="en-GB" dirty="0"/>
          </a:p>
        </p:txBody>
      </p:sp>
    </p:spTree>
    <p:extLst>
      <p:ext uri="{BB962C8B-B14F-4D97-AF65-F5344CB8AC3E}">
        <p14:creationId xmlns:p14="http://schemas.microsoft.com/office/powerpoint/2010/main" val="2149882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Retkeilyalueet/muut alueet</a:t>
            </a:r>
            <a:endParaRPr lang="en-GB" dirty="0"/>
          </a:p>
        </p:txBody>
      </p:sp>
      <p:sp>
        <p:nvSpPr>
          <p:cNvPr id="3" name="Content Placeholder 2"/>
          <p:cNvSpPr>
            <a:spLocks noGrp="1"/>
          </p:cNvSpPr>
          <p:nvPr>
            <p:ph idx="1"/>
          </p:nvPr>
        </p:nvSpPr>
        <p:spPr/>
        <p:txBody>
          <a:bodyPr>
            <a:normAutofit fontScale="92500" lnSpcReduction="10000"/>
          </a:bodyPr>
          <a:lstStyle/>
          <a:p>
            <a:r>
              <a:rPr lang="fi-FI" dirty="0" err="1" smtClean="0"/>
              <a:t>Luontoon.fi</a:t>
            </a:r>
            <a:r>
              <a:rPr lang="fi-FI" dirty="0" smtClean="0"/>
              <a:t> Retkikohteet / Muut </a:t>
            </a:r>
            <a:r>
              <a:rPr lang="fi-FI" dirty="0"/>
              <a:t>alueet -osio esittelee erilaisia retkeilyyn ja luonnossa virkistäytymiseen tarkoitettuja kohteita, jotka eivät ole lailla perustettuja. Tällaisia ovat mm. Metsähallituksen virkistysmetsät ja monet muut retkeilijöiden suosimat kohteet valtion mailla</a:t>
            </a:r>
            <a:r>
              <a:rPr lang="fi-FI" dirty="0" smtClean="0"/>
              <a:t>.</a:t>
            </a:r>
          </a:p>
          <a:p>
            <a:r>
              <a:rPr lang="fi-FI" dirty="0" smtClean="0"/>
              <a:t>Pirkanmaalla virkistysmetsiä ovat:</a:t>
            </a:r>
          </a:p>
          <a:p>
            <a:pPr lvl="1"/>
            <a:r>
              <a:rPr lang="fi-FI" dirty="0" err="1" smtClean="0"/>
              <a:t>Pukala</a:t>
            </a:r>
            <a:endParaRPr lang="fi-FI" dirty="0" smtClean="0"/>
          </a:p>
          <a:p>
            <a:pPr lvl="1"/>
            <a:r>
              <a:rPr lang="fi-FI" dirty="0" err="1" smtClean="0"/>
              <a:t>Riuttaskorpi</a:t>
            </a:r>
            <a:endParaRPr lang="en-GB" dirty="0"/>
          </a:p>
        </p:txBody>
      </p:sp>
    </p:spTree>
    <p:extLst>
      <p:ext uri="{BB962C8B-B14F-4D97-AF65-F5344CB8AC3E}">
        <p14:creationId xmlns:p14="http://schemas.microsoft.com/office/powerpoint/2010/main" val="227731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Lähteet</a:t>
            </a:r>
            <a:endParaRPr lang="en-GB" dirty="0"/>
          </a:p>
        </p:txBody>
      </p:sp>
      <p:sp>
        <p:nvSpPr>
          <p:cNvPr id="3" name="Content Placeholder 2"/>
          <p:cNvSpPr>
            <a:spLocks noGrp="1"/>
          </p:cNvSpPr>
          <p:nvPr>
            <p:ph idx="1"/>
          </p:nvPr>
        </p:nvSpPr>
        <p:spPr/>
        <p:txBody>
          <a:bodyPr>
            <a:normAutofit fontScale="85000" lnSpcReduction="20000"/>
          </a:bodyPr>
          <a:lstStyle/>
          <a:p>
            <a:r>
              <a:rPr lang="fi-FI" dirty="0" err="1" smtClean="0">
                <a:hlinkClick r:id="rId2"/>
              </a:rPr>
              <a:t>www.luontoon.fi</a:t>
            </a:r>
            <a:endParaRPr lang="fi-FI" dirty="0" smtClean="0"/>
          </a:p>
          <a:p>
            <a:r>
              <a:rPr lang="en-GB" dirty="0">
                <a:hlinkClick r:id="rId3"/>
              </a:rPr>
              <a:t>http://www.ymparisto.fi/fi-FI/Luonto/Suojelualueet/Natura_2000_alueet?f=Pirkanmaan_ELYkeskus</a:t>
            </a:r>
            <a:endParaRPr lang="en-GB" dirty="0"/>
          </a:p>
          <a:p>
            <a:r>
              <a:rPr lang="en-GB" dirty="0" smtClean="0">
                <a:hlinkClick r:id="rId4"/>
              </a:rPr>
              <a:t>http://www.visitkangasala.fi/luontoa/laipanmaa/</a:t>
            </a:r>
            <a:endParaRPr lang="en-GB" dirty="0" smtClean="0"/>
          </a:p>
          <a:p>
            <a:r>
              <a:rPr lang="en-GB" dirty="0">
                <a:hlinkClick r:id="rId5"/>
              </a:rPr>
              <a:t>http://www.lempaalankehitys.fi/matkailu/luontoon</a:t>
            </a:r>
            <a:r>
              <a:rPr lang="en-GB" dirty="0" smtClean="0">
                <a:hlinkClick r:id="rId5"/>
              </a:rPr>
              <a:t>/</a:t>
            </a:r>
            <a:endParaRPr lang="en-GB" dirty="0" smtClean="0"/>
          </a:p>
          <a:p>
            <a:r>
              <a:rPr lang="en-GB" dirty="0">
                <a:hlinkClick r:id="rId6"/>
              </a:rPr>
              <a:t>http://www.kangasala.info/?page=paikatkaarinanpolku</a:t>
            </a:r>
            <a:endParaRPr lang="en-GB" dirty="0" smtClean="0"/>
          </a:p>
          <a:p>
            <a:r>
              <a:rPr lang="en-GB" dirty="0" smtClean="0">
                <a:hlinkClick r:id="rId7"/>
              </a:rPr>
              <a:t>http</a:t>
            </a:r>
            <a:r>
              <a:rPr lang="en-GB" dirty="0">
                <a:hlinkClick r:id="rId7"/>
              </a:rPr>
              <a:t>://www.tampere.fi/tiedostot/5ytbQkVGx/Hervantajarvi_Suolijarvi.pdf</a:t>
            </a:r>
            <a:endParaRPr lang="en-GB" dirty="0" smtClean="0"/>
          </a:p>
          <a:p>
            <a:r>
              <a:rPr lang="fi-FI" dirty="0" smtClean="0"/>
              <a:t>Veikko Neuvonen: Löytöretkiä Suomen luontoon</a:t>
            </a:r>
          </a:p>
          <a:p>
            <a:endParaRPr lang="en-GB" dirty="0"/>
          </a:p>
        </p:txBody>
      </p:sp>
    </p:spTree>
    <p:extLst>
      <p:ext uri="{BB962C8B-B14F-4D97-AF65-F5344CB8AC3E}">
        <p14:creationId xmlns:p14="http://schemas.microsoft.com/office/powerpoint/2010/main" val="870413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Pukalan</a:t>
            </a:r>
            <a:r>
              <a:rPr lang="fi-FI" dirty="0" smtClean="0"/>
              <a:t> virkistysmetsä</a:t>
            </a:r>
            <a:endParaRPr lang="en-GB" dirty="0"/>
          </a:p>
        </p:txBody>
      </p:sp>
      <p:sp>
        <p:nvSpPr>
          <p:cNvPr id="3" name="Content Placeholder 2"/>
          <p:cNvSpPr>
            <a:spLocks noGrp="1"/>
          </p:cNvSpPr>
          <p:nvPr>
            <p:ph idx="1"/>
          </p:nvPr>
        </p:nvSpPr>
        <p:spPr/>
        <p:txBody>
          <a:bodyPr>
            <a:normAutofit fontScale="77500" lnSpcReduction="20000"/>
          </a:bodyPr>
          <a:lstStyle/>
          <a:p>
            <a:r>
              <a:rPr lang="fi-FI" dirty="0">
                <a:hlinkClick r:id="rId2"/>
              </a:rPr>
              <a:t>http://www.retkikartta.fi/?id=900012</a:t>
            </a:r>
            <a:endParaRPr lang="fi-FI" dirty="0"/>
          </a:p>
          <a:p>
            <a:r>
              <a:rPr lang="fi-FI" dirty="0" smtClean="0"/>
              <a:t>Orivesi, 12 neliökilometriä</a:t>
            </a:r>
          </a:p>
          <a:p>
            <a:r>
              <a:rPr lang="fi-FI" dirty="0" smtClean="0"/>
              <a:t>”Etelä-Suomen Inari”</a:t>
            </a:r>
          </a:p>
          <a:p>
            <a:r>
              <a:rPr lang="fi-FI" dirty="0" smtClean="0"/>
              <a:t>Valkeajärven </a:t>
            </a:r>
            <a:r>
              <a:rPr lang="fi-FI" dirty="0"/>
              <a:t>pohjoisrannalla </a:t>
            </a:r>
            <a:r>
              <a:rPr lang="fi-FI" dirty="0" smtClean="0"/>
              <a:t>tulentekopaikka sekä </a:t>
            </a:r>
            <a:r>
              <a:rPr lang="fi-FI" dirty="0"/>
              <a:t>laavu tulentekopaikkoineen itärannalla.</a:t>
            </a:r>
          </a:p>
          <a:p>
            <a:r>
              <a:rPr lang="fi-FI" dirty="0" smtClean="0"/>
              <a:t>Tulentekopaikat Siitinjärven </a:t>
            </a:r>
            <a:r>
              <a:rPr lang="fi-FI" dirty="0"/>
              <a:t>pysäköintialueen </a:t>
            </a:r>
            <a:r>
              <a:rPr lang="fi-FI" dirty="0" smtClean="0"/>
              <a:t>läheisyydessä ja </a:t>
            </a:r>
            <a:r>
              <a:rPr lang="fi-FI" dirty="0" err="1"/>
              <a:t>Vähä-Musturin</a:t>
            </a:r>
            <a:r>
              <a:rPr lang="fi-FI" dirty="0"/>
              <a:t> </a:t>
            </a:r>
            <a:r>
              <a:rPr lang="fi-FI" dirty="0" smtClean="0"/>
              <a:t>itärannalla</a:t>
            </a:r>
            <a:endParaRPr lang="fi-FI" dirty="0"/>
          </a:p>
          <a:p>
            <a:r>
              <a:rPr lang="fi-FI" dirty="0" err="1" smtClean="0"/>
              <a:t>Roninmaa</a:t>
            </a:r>
            <a:r>
              <a:rPr lang="fi-FI" dirty="0" smtClean="0"/>
              <a:t> </a:t>
            </a:r>
            <a:r>
              <a:rPr lang="fi-FI" dirty="0" err="1"/>
              <a:t>Pukalajärven</a:t>
            </a:r>
            <a:r>
              <a:rPr lang="fi-FI" dirty="0"/>
              <a:t> pohjoisrannalla: laavu tulentekopaikkoineen ja tulentekopaikka </a:t>
            </a:r>
            <a:r>
              <a:rPr lang="fi-FI" dirty="0" smtClean="0"/>
              <a:t>saaressa</a:t>
            </a:r>
            <a:r>
              <a:rPr lang="fi-FI" dirty="0"/>
              <a:t>, johon on siltayhteys</a:t>
            </a:r>
            <a:r>
              <a:rPr lang="fi-FI" dirty="0" smtClean="0"/>
              <a:t>.</a:t>
            </a:r>
          </a:p>
          <a:p>
            <a:r>
              <a:rPr lang="fi-FI" dirty="0"/>
              <a:t>Melonta on mahdollista ”seitsemän veden reitillä” (vähävetinen) tai </a:t>
            </a:r>
            <a:r>
              <a:rPr lang="fi-FI" dirty="0" err="1"/>
              <a:t>Pukalajärvellä</a:t>
            </a:r>
            <a:r>
              <a:rPr lang="fi-FI" dirty="0"/>
              <a:t> ja siihen yhteydessä olevalla Hankajärvellä</a:t>
            </a:r>
          </a:p>
          <a:p>
            <a:endParaRPr lang="fi-FI" dirty="0"/>
          </a:p>
          <a:p>
            <a:endParaRPr lang="en-GB" dirty="0"/>
          </a:p>
        </p:txBody>
      </p:sp>
    </p:spTree>
    <p:extLst>
      <p:ext uri="{BB962C8B-B14F-4D97-AF65-F5344CB8AC3E}">
        <p14:creationId xmlns:p14="http://schemas.microsoft.com/office/powerpoint/2010/main" val="4273186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Riuttaskorven</a:t>
            </a:r>
            <a:r>
              <a:rPr lang="fi-FI" dirty="0" smtClean="0"/>
              <a:t> virkistysmetsä</a:t>
            </a:r>
            <a:endParaRPr lang="en-GB" dirty="0"/>
          </a:p>
        </p:txBody>
      </p:sp>
      <p:sp>
        <p:nvSpPr>
          <p:cNvPr id="3" name="Content Placeholder 2"/>
          <p:cNvSpPr>
            <a:spLocks noGrp="1"/>
          </p:cNvSpPr>
          <p:nvPr>
            <p:ph idx="1"/>
          </p:nvPr>
        </p:nvSpPr>
        <p:spPr/>
        <p:txBody>
          <a:bodyPr>
            <a:normAutofit fontScale="85000" lnSpcReduction="20000"/>
          </a:bodyPr>
          <a:lstStyle/>
          <a:p>
            <a:r>
              <a:rPr lang="fi-FI" dirty="0">
                <a:hlinkClick r:id="rId2"/>
              </a:rPr>
              <a:t>http://www.retkikartta.fi/index.php?id=900015</a:t>
            </a:r>
            <a:endParaRPr lang="fi-FI" dirty="0"/>
          </a:p>
          <a:p>
            <a:r>
              <a:rPr lang="fi-FI" dirty="0" smtClean="0"/>
              <a:t>Ylöjärvi/Kuru, 16 neliökilometriä</a:t>
            </a:r>
          </a:p>
          <a:p>
            <a:r>
              <a:rPr lang="fi-FI" dirty="0" smtClean="0"/>
              <a:t>Haukijärvi</a:t>
            </a:r>
            <a:r>
              <a:rPr lang="fi-FI" dirty="0"/>
              <a:t>: </a:t>
            </a:r>
            <a:r>
              <a:rPr lang="fi-FI" dirty="0" smtClean="0"/>
              <a:t>keittokatos ja kaivo, telttailualue. Vuokrattava sauna.</a:t>
            </a:r>
            <a:endParaRPr lang="fi-FI" dirty="0"/>
          </a:p>
          <a:p>
            <a:r>
              <a:rPr lang="fi-FI" dirty="0"/>
              <a:t>Haukikalliot: tulentekopaikka</a:t>
            </a:r>
          </a:p>
          <a:p>
            <a:r>
              <a:rPr lang="fi-FI" dirty="0"/>
              <a:t>Suutarilankoski: </a:t>
            </a:r>
            <a:r>
              <a:rPr lang="fi-FI" dirty="0" smtClean="0"/>
              <a:t>laavu, tulentekopaikka, telttailualue</a:t>
            </a:r>
            <a:endParaRPr lang="fi-FI" dirty="0"/>
          </a:p>
          <a:p>
            <a:r>
              <a:rPr lang="fi-FI" dirty="0" err="1"/>
              <a:t>Kuttulammi</a:t>
            </a:r>
            <a:r>
              <a:rPr lang="fi-FI" dirty="0"/>
              <a:t>: </a:t>
            </a:r>
            <a:r>
              <a:rPr lang="fi-FI" dirty="0" smtClean="0"/>
              <a:t>keittokatos, telttailualue (ja kaivo, veden laadussa puutteita)</a:t>
            </a:r>
            <a:endParaRPr lang="fi-FI" dirty="0"/>
          </a:p>
          <a:p>
            <a:r>
              <a:rPr lang="fi-FI" dirty="0"/>
              <a:t>Pitkäkoski: </a:t>
            </a:r>
            <a:r>
              <a:rPr lang="fi-FI" dirty="0" smtClean="0"/>
              <a:t>tulentekopaikka</a:t>
            </a:r>
          </a:p>
          <a:p>
            <a:r>
              <a:rPr lang="fi-FI" dirty="0"/>
              <a:t>Keihäsjoen melontareitti (korkealla vedellä), vanhoja uittorakenteita näkyvissä edelleen</a:t>
            </a:r>
          </a:p>
          <a:p>
            <a:endParaRPr lang="fi-FI" dirty="0" smtClean="0"/>
          </a:p>
          <a:p>
            <a:endParaRPr lang="fi-FI" dirty="0"/>
          </a:p>
          <a:p>
            <a:endParaRPr lang="en-GB" dirty="0"/>
          </a:p>
        </p:txBody>
      </p:sp>
    </p:spTree>
    <p:extLst>
      <p:ext uri="{BB962C8B-B14F-4D97-AF65-F5344CB8AC3E}">
        <p14:creationId xmlns:p14="http://schemas.microsoft.com/office/powerpoint/2010/main" val="315530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Retkeilyreitit</a:t>
            </a:r>
            <a:endParaRPr lang="en-GB" dirty="0"/>
          </a:p>
        </p:txBody>
      </p:sp>
      <p:sp>
        <p:nvSpPr>
          <p:cNvPr id="3" name="Content Placeholder 2"/>
          <p:cNvSpPr>
            <a:spLocks noGrp="1"/>
          </p:cNvSpPr>
          <p:nvPr>
            <p:ph idx="1"/>
          </p:nvPr>
        </p:nvSpPr>
        <p:spPr/>
        <p:txBody>
          <a:bodyPr>
            <a:normAutofit fontScale="62500" lnSpcReduction="20000"/>
          </a:bodyPr>
          <a:lstStyle/>
          <a:p>
            <a:r>
              <a:rPr lang="fi-FI" dirty="0" smtClean="0"/>
              <a:t>Birgitan polku</a:t>
            </a:r>
          </a:p>
          <a:p>
            <a:pPr lvl="1"/>
            <a:r>
              <a:rPr lang="fi-FI" dirty="0" smtClean="0"/>
              <a:t>Lempäälä, avattu 1997</a:t>
            </a:r>
          </a:p>
          <a:p>
            <a:pPr lvl="1"/>
            <a:r>
              <a:rPr lang="fi-FI" dirty="0" smtClean="0"/>
              <a:t>Vuoden 2006 retkikohde</a:t>
            </a:r>
          </a:p>
          <a:p>
            <a:pPr lvl="1"/>
            <a:r>
              <a:rPr lang="fi-FI" dirty="0" smtClean="0"/>
              <a:t>Ympyräreitti n. 48 km, yhteensä n. 60 km merkattuja polkuja</a:t>
            </a:r>
          </a:p>
          <a:p>
            <a:pPr lvl="1"/>
            <a:r>
              <a:rPr lang="fi-FI" dirty="0" smtClean="0"/>
              <a:t>Useita kotia, laavuja ja tulipaikkoja: Ammejärvi, </a:t>
            </a:r>
            <a:r>
              <a:rPr lang="fi-FI" dirty="0" err="1" smtClean="0"/>
              <a:t>Kirskaanniemi</a:t>
            </a:r>
            <a:r>
              <a:rPr lang="fi-FI" dirty="0" smtClean="0"/>
              <a:t>, </a:t>
            </a:r>
            <a:r>
              <a:rPr lang="fi-FI" dirty="0" err="1" smtClean="0"/>
              <a:t>Vähä-Riutta</a:t>
            </a:r>
            <a:r>
              <a:rPr lang="fi-FI" dirty="0" smtClean="0"/>
              <a:t>, </a:t>
            </a:r>
            <a:r>
              <a:rPr lang="fi-FI" dirty="0" err="1" smtClean="0"/>
              <a:t>Vähä-Kausjärvi</a:t>
            </a:r>
            <a:r>
              <a:rPr lang="fi-FI" dirty="0" smtClean="0"/>
              <a:t>, </a:t>
            </a:r>
            <a:r>
              <a:rPr lang="fi-FI" dirty="0" err="1" smtClean="0"/>
              <a:t>Kyynärö</a:t>
            </a:r>
            <a:r>
              <a:rPr lang="fi-FI" dirty="0" smtClean="0"/>
              <a:t>, </a:t>
            </a:r>
            <a:r>
              <a:rPr lang="fi-FI" dirty="0" err="1" smtClean="0"/>
              <a:t>Saarikonmäki</a:t>
            </a:r>
            <a:r>
              <a:rPr lang="fi-FI" dirty="0"/>
              <a:t> </a:t>
            </a:r>
            <a:r>
              <a:rPr lang="fi-FI" dirty="0" smtClean="0"/>
              <a:t>ja </a:t>
            </a:r>
            <a:r>
              <a:rPr lang="fi-FI" dirty="0" err="1" smtClean="0"/>
              <a:t>Siisjärvi</a:t>
            </a:r>
            <a:r>
              <a:rPr lang="fi-FI" dirty="0" smtClean="0"/>
              <a:t>. Maasaaren laavu Mattilassa ympyräreitin eteläpuolella. </a:t>
            </a:r>
          </a:p>
          <a:p>
            <a:pPr lvl="1"/>
            <a:r>
              <a:rPr lang="fi-FI" dirty="0" smtClean="0"/>
              <a:t>Liittymät Pirkkalaan (mm. Kaitajärven laavu), Kangasalan Kaarinan polulle ja Pirkan Taival-reittinä Valkeakoskelle ja Tampereelle  </a:t>
            </a:r>
          </a:p>
          <a:p>
            <a:pPr lvl="1"/>
            <a:r>
              <a:rPr lang="fi-FI" dirty="0" smtClean="0"/>
              <a:t>Sisältää myös koskimelontareitin Lempäälän keskustan ympäri, n. 10 km</a:t>
            </a:r>
          </a:p>
          <a:p>
            <a:r>
              <a:rPr lang="fi-FI" dirty="0" smtClean="0"/>
              <a:t>Kaarinan polku</a:t>
            </a:r>
          </a:p>
          <a:p>
            <a:pPr lvl="1"/>
            <a:r>
              <a:rPr lang="fi-FI" dirty="0" smtClean="0"/>
              <a:t>Kangasala, avattu 2001</a:t>
            </a:r>
          </a:p>
          <a:p>
            <a:pPr lvl="1"/>
            <a:r>
              <a:rPr lang="fi-FI" dirty="0" smtClean="0"/>
              <a:t>Merkattu keltaisin värein maastoon</a:t>
            </a:r>
          </a:p>
          <a:p>
            <a:pPr lvl="1"/>
            <a:r>
              <a:rPr lang="fi-FI" dirty="0" smtClean="0"/>
              <a:t>Birgitan polku – Vatiala – Ruutana - Lihasula</a:t>
            </a:r>
          </a:p>
          <a:p>
            <a:pPr lvl="1"/>
            <a:r>
              <a:rPr lang="fi-FI" dirty="0" smtClean="0"/>
              <a:t>Kolme laavua ja tulentekopaikkaa: Katajajärvi, Ruutana, Norojärvi.</a:t>
            </a:r>
          </a:p>
          <a:p>
            <a:pPr lvl="1"/>
            <a:endParaRPr lang="fi-FI" dirty="0" smtClean="0"/>
          </a:p>
        </p:txBody>
      </p:sp>
    </p:spTree>
    <p:extLst>
      <p:ext uri="{BB962C8B-B14F-4D97-AF65-F5344CB8AC3E}">
        <p14:creationId xmlns:p14="http://schemas.microsoft.com/office/powerpoint/2010/main" val="3815246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Retkeilyreitit</a:t>
            </a:r>
            <a:endParaRPr lang="en-GB" dirty="0"/>
          </a:p>
        </p:txBody>
      </p:sp>
      <p:sp>
        <p:nvSpPr>
          <p:cNvPr id="3" name="Content Placeholder 2"/>
          <p:cNvSpPr>
            <a:spLocks noGrp="1"/>
          </p:cNvSpPr>
          <p:nvPr>
            <p:ph idx="1"/>
          </p:nvPr>
        </p:nvSpPr>
        <p:spPr/>
        <p:txBody>
          <a:bodyPr>
            <a:normAutofit fontScale="92500"/>
          </a:bodyPr>
          <a:lstStyle/>
          <a:p>
            <a:r>
              <a:rPr lang="fi-FI" dirty="0" smtClean="0"/>
              <a:t>Pirkan taival</a:t>
            </a:r>
          </a:p>
          <a:p>
            <a:pPr lvl="1"/>
            <a:r>
              <a:rPr lang="fi-FI" dirty="0" smtClean="0"/>
              <a:t>Maakunnallinen retkeilyreitti, joka on merkattu punaisin merkein maastoon. Se kulkee Virtain, Ruoveden ja Kurun erämaiden halki, myös Seitsemisen ja Helvetinjärven kansallispuistoissa sekä </a:t>
            </a:r>
            <a:r>
              <a:rPr lang="fi-FI" dirty="0" err="1" smtClean="0"/>
              <a:t>Riuttaskorvessa</a:t>
            </a:r>
            <a:r>
              <a:rPr lang="fi-FI" dirty="0" smtClean="0"/>
              <a:t>. </a:t>
            </a:r>
          </a:p>
          <a:p>
            <a:r>
              <a:rPr lang="fi-FI" dirty="0" smtClean="0"/>
              <a:t>Pirkan ura (maaliskuisen Pirkan hiihdon reitti)</a:t>
            </a:r>
          </a:p>
          <a:p>
            <a:pPr lvl="1"/>
            <a:r>
              <a:rPr lang="fi-FI" dirty="0" smtClean="0"/>
              <a:t>Kankaanpää – Jämijärvi – Ikaalinen – Hämeenkyrö – Ylöjärvi - Tampere</a:t>
            </a:r>
          </a:p>
          <a:p>
            <a:pPr lvl="1"/>
            <a:endParaRPr lang="fi-FI" dirty="0" smtClean="0"/>
          </a:p>
        </p:txBody>
      </p:sp>
    </p:spTree>
    <p:extLst>
      <p:ext uri="{BB962C8B-B14F-4D97-AF65-F5344CB8AC3E}">
        <p14:creationId xmlns:p14="http://schemas.microsoft.com/office/powerpoint/2010/main" val="4072092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Lisäksi	</a:t>
            </a:r>
            <a:endParaRPr lang="en-GB" dirty="0"/>
          </a:p>
        </p:txBody>
      </p:sp>
      <p:sp>
        <p:nvSpPr>
          <p:cNvPr id="3" name="Content Placeholder 2"/>
          <p:cNvSpPr>
            <a:spLocks noGrp="1"/>
          </p:cNvSpPr>
          <p:nvPr>
            <p:ph idx="1"/>
          </p:nvPr>
        </p:nvSpPr>
        <p:spPr/>
        <p:txBody>
          <a:bodyPr/>
          <a:lstStyle/>
          <a:p>
            <a:r>
              <a:rPr lang="fi-FI" dirty="0" smtClean="0"/>
              <a:t>Laipanmaa: </a:t>
            </a:r>
            <a:r>
              <a:rPr lang="fi-FI" dirty="0"/>
              <a:t> erämaa-alue Kuhmalahden, Sahalahden, Luopioisten ja Pälkäneen alueilla on Etelä-Suomen suurin yksittäinen metsäalue</a:t>
            </a:r>
            <a:r>
              <a:rPr lang="fi-FI" dirty="0" smtClean="0"/>
              <a:t>. Sen pinta-ala </a:t>
            </a:r>
            <a:r>
              <a:rPr lang="fi-FI" dirty="0"/>
              <a:t>on noin 15 000 hehtaaria</a:t>
            </a:r>
            <a:r>
              <a:rPr lang="fi-FI" dirty="0" smtClean="0"/>
              <a:t>. </a:t>
            </a:r>
            <a:r>
              <a:rPr lang="fi-FI" dirty="0"/>
              <a:t>Laipanmaa on kokonaisuudessaan metsätalousaluetta, se ei siis ole nimetty luonnonsuojelukohde.</a:t>
            </a:r>
            <a:endParaRPr lang="en-GB" dirty="0"/>
          </a:p>
        </p:txBody>
      </p:sp>
    </p:spTree>
    <p:extLst>
      <p:ext uri="{BB962C8B-B14F-4D97-AF65-F5344CB8AC3E}">
        <p14:creationId xmlns:p14="http://schemas.microsoft.com/office/powerpoint/2010/main" val="3698310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Muut luonnonsuojelualueet</a:t>
            </a:r>
            <a:endParaRPr lang="en-GB" dirty="0"/>
          </a:p>
        </p:txBody>
      </p:sp>
      <p:sp>
        <p:nvSpPr>
          <p:cNvPr id="3" name="Content Placeholder 2"/>
          <p:cNvSpPr>
            <a:spLocks noGrp="1"/>
          </p:cNvSpPr>
          <p:nvPr>
            <p:ph idx="1"/>
          </p:nvPr>
        </p:nvSpPr>
        <p:spPr/>
        <p:txBody>
          <a:bodyPr>
            <a:normAutofit fontScale="92500" lnSpcReduction="20000"/>
          </a:bodyPr>
          <a:lstStyle/>
          <a:p>
            <a:r>
              <a:rPr lang="fi-FI" dirty="0"/>
              <a:t>Suurella osalla </a:t>
            </a:r>
            <a:r>
              <a:rPr lang="fi-FI" dirty="0" smtClean="0"/>
              <a:t>luonnonsuojelualueista </a:t>
            </a:r>
            <a:r>
              <a:rPr lang="fi-FI" dirty="0"/>
              <a:t>saa retkeillä jokamiehenoikeuksin, kun taas osalla liikkumista on rajoitettu eläinten ja kasvien suojelemiseksi. Esimerkiksi luonnonpuistot on perustettu ensisijaisesti luonnonsuojelua ja tutkimusta varten. </a:t>
            </a:r>
            <a:endParaRPr lang="fi-FI" dirty="0" smtClean="0"/>
          </a:p>
          <a:p>
            <a:r>
              <a:rPr lang="fi-FI" dirty="0" err="1" smtClean="0"/>
              <a:t>Luontoon.fi-sivuston</a:t>
            </a:r>
            <a:r>
              <a:rPr lang="fi-FI" dirty="0" smtClean="0"/>
              <a:t> esittelemiä luonnonsuojelualueita Pirkanmaalla:</a:t>
            </a:r>
          </a:p>
          <a:p>
            <a:pPr lvl="1"/>
            <a:r>
              <a:rPr lang="fi-FI" dirty="0" smtClean="0"/>
              <a:t>Siikaneva</a:t>
            </a:r>
          </a:p>
          <a:p>
            <a:pPr lvl="1"/>
            <a:r>
              <a:rPr lang="fi-FI" dirty="0" smtClean="0"/>
              <a:t>Ryövärinkuoppa</a:t>
            </a:r>
          </a:p>
          <a:p>
            <a:pPr lvl="1"/>
            <a:r>
              <a:rPr lang="fi-FI" dirty="0" err="1" smtClean="0"/>
              <a:t>Vehoniemenharju</a:t>
            </a:r>
            <a:endParaRPr lang="fi-FI" dirty="0" smtClean="0"/>
          </a:p>
          <a:p>
            <a:endParaRPr lang="en-GB" dirty="0"/>
          </a:p>
        </p:txBody>
      </p:sp>
    </p:spTree>
    <p:extLst>
      <p:ext uri="{BB962C8B-B14F-4D97-AF65-F5344CB8AC3E}">
        <p14:creationId xmlns:p14="http://schemas.microsoft.com/office/powerpoint/2010/main" val="3109888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Muita suojelualueita, joita </a:t>
            </a:r>
            <a:r>
              <a:rPr lang="fi-FI" dirty="0" err="1" smtClean="0"/>
              <a:t>luontoon.fi</a:t>
            </a:r>
            <a:r>
              <a:rPr lang="fi-FI" dirty="0" smtClean="0"/>
              <a:t> ei mainitse	</a:t>
            </a:r>
            <a:endParaRPr lang="en-GB" dirty="0"/>
          </a:p>
        </p:txBody>
      </p:sp>
      <p:sp>
        <p:nvSpPr>
          <p:cNvPr id="3" name="Content Placeholder 2"/>
          <p:cNvSpPr>
            <a:spLocks noGrp="1"/>
          </p:cNvSpPr>
          <p:nvPr>
            <p:ph idx="1"/>
          </p:nvPr>
        </p:nvSpPr>
        <p:spPr/>
        <p:txBody>
          <a:bodyPr>
            <a:normAutofit fontScale="92500" lnSpcReduction="20000"/>
          </a:bodyPr>
          <a:lstStyle/>
          <a:p>
            <a:r>
              <a:rPr lang="fi-FI" dirty="0" err="1" smtClean="0"/>
              <a:t>Halimasjärvi</a:t>
            </a:r>
            <a:r>
              <a:rPr lang="fi-FI" dirty="0" smtClean="0"/>
              <a:t>, Myllypuro, Pyynikki, Viikinsaari,… (luonnonsuojelualueita)</a:t>
            </a:r>
          </a:p>
          <a:p>
            <a:r>
              <a:rPr lang="fi-FI" dirty="0" smtClean="0"/>
              <a:t>Nokialla Kaakkurijärvet (Koukkujärvi yms.), Luodon saari, Lapinvuori,…</a:t>
            </a:r>
          </a:p>
          <a:p>
            <a:r>
              <a:rPr lang="fi-FI" dirty="0" smtClean="0"/>
              <a:t>Lempäälässä </a:t>
            </a:r>
            <a:r>
              <a:rPr lang="fi-FI" dirty="0" err="1" smtClean="0"/>
              <a:t>Salmuksen</a:t>
            </a:r>
            <a:r>
              <a:rPr lang="fi-FI" dirty="0" smtClean="0"/>
              <a:t> alue (Pirtin tienoo), </a:t>
            </a:r>
            <a:r>
              <a:rPr lang="fi-FI" dirty="0" err="1" smtClean="0"/>
              <a:t>Ahtialanjärvi</a:t>
            </a:r>
            <a:r>
              <a:rPr lang="fi-FI" dirty="0" smtClean="0"/>
              <a:t>,…</a:t>
            </a:r>
          </a:p>
          <a:p>
            <a:r>
              <a:rPr lang="fi-FI" dirty="0" err="1" smtClean="0"/>
              <a:t>Sastamalan</a:t>
            </a:r>
            <a:r>
              <a:rPr lang="fi-FI" dirty="0" smtClean="0"/>
              <a:t> Pirunvuori, </a:t>
            </a:r>
            <a:r>
              <a:rPr lang="fi-FI" dirty="0" err="1" smtClean="0"/>
              <a:t>Puurijärvi-Isosuon</a:t>
            </a:r>
            <a:r>
              <a:rPr lang="fi-FI" dirty="0" smtClean="0"/>
              <a:t> kansallispuisto,…</a:t>
            </a:r>
          </a:p>
          <a:p>
            <a:r>
              <a:rPr lang="fi-FI" dirty="0" smtClean="0">
                <a:solidFill>
                  <a:srgbClr val="00B050"/>
                </a:solidFill>
              </a:rPr>
              <a:t>Suojelualueita, mutta usein löytyy reittejä, joilla liikkuminen ja retkeily sallittu ainakin osittain</a:t>
            </a:r>
            <a:endParaRPr lang="en-GB" dirty="0">
              <a:solidFill>
                <a:srgbClr val="00B050"/>
              </a:solidFill>
            </a:endParaRPr>
          </a:p>
        </p:txBody>
      </p:sp>
    </p:spTree>
    <p:extLst>
      <p:ext uri="{BB962C8B-B14F-4D97-AF65-F5344CB8AC3E}">
        <p14:creationId xmlns:p14="http://schemas.microsoft.com/office/powerpoint/2010/main" val="1020842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Muita retkikohteita</a:t>
            </a:r>
            <a:endParaRPr lang="en-GB" dirty="0"/>
          </a:p>
        </p:txBody>
      </p:sp>
      <p:sp>
        <p:nvSpPr>
          <p:cNvPr id="3" name="Content Placeholder 2"/>
          <p:cNvSpPr>
            <a:spLocks noGrp="1"/>
          </p:cNvSpPr>
          <p:nvPr>
            <p:ph idx="1"/>
          </p:nvPr>
        </p:nvSpPr>
        <p:spPr/>
        <p:txBody>
          <a:bodyPr/>
          <a:lstStyle/>
          <a:p>
            <a:r>
              <a:rPr lang="fi-FI" dirty="0"/>
              <a:t>Suolijärven luontopolku </a:t>
            </a:r>
            <a:r>
              <a:rPr lang="fi-FI" dirty="0" smtClean="0"/>
              <a:t>Hervannassa</a:t>
            </a:r>
          </a:p>
          <a:p>
            <a:r>
              <a:rPr lang="fi-FI" dirty="0" smtClean="0"/>
              <a:t>Kaupin metsät</a:t>
            </a:r>
            <a:endParaRPr lang="fi-FI" dirty="0"/>
          </a:p>
          <a:p>
            <a:r>
              <a:rPr lang="fi-FI" dirty="0" err="1" smtClean="0"/>
              <a:t>Iidesjärvi</a:t>
            </a:r>
            <a:endParaRPr lang="fi-FI" dirty="0" smtClean="0"/>
          </a:p>
          <a:p>
            <a:r>
              <a:rPr lang="fi-FI" dirty="0" err="1" smtClean="0"/>
              <a:t>Sarpatinharju</a:t>
            </a:r>
            <a:r>
              <a:rPr lang="fi-FI" dirty="0" smtClean="0"/>
              <a:t> Nokialla</a:t>
            </a:r>
          </a:p>
          <a:p>
            <a:r>
              <a:rPr lang="fi-FI" dirty="0" err="1" smtClean="0"/>
              <a:t>Ylöjärvenharju</a:t>
            </a:r>
            <a:endParaRPr lang="fi-FI" dirty="0" smtClean="0"/>
          </a:p>
          <a:p>
            <a:r>
              <a:rPr lang="fi-FI" dirty="0" smtClean="0"/>
              <a:t>Paljon pienempiä, hienoja paikkoja!</a:t>
            </a:r>
          </a:p>
          <a:p>
            <a:endParaRPr lang="fi-FI" dirty="0"/>
          </a:p>
          <a:p>
            <a:endParaRPr lang="en-GB" dirty="0"/>
          </a:p>
        </p:txBody>
      </p:sp>
    </p:spTree>
    <p:extLst>
      <p:ext uri="{BB962C8B-B14F-4D97-AF65-F5344CB8AC3E}">
        <p14:creationId xmlns:p14="http://schemas.microsoft.com/office/powerpoint/2010/main" val="99732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Kansallispuistot	</a:t>
            </a:r>
            <a:endParaRPr lang="en-GB" dirty="0"/>
          </a:p>
        </p:txBody>
      </p:sp>
      <p:sp>
        <p:nvSpPr>
          <p:cNvPr id="3" name="Content Placeholder 2"/>
          <p:cNvSpPr>
            <a:spLocks noGrp="1"/>
          </p:cNvSpPr>
          <p:nvPr>
            <p:ph idx="1"/>
          </p:nvPr>
        </p:nvSpPr>
        <p:spPr/>
        <p:txBody>
          <a:bodyPr>
            <a:normAutofit fontScale="92500" lnSpcReduction="10000"/>
          </a:bodyPr>
          <a:lstStyle/>
          <a:p>
            <a:r>
              <a:rPr lang="fi-FI" dirty="0"/>
              <a:t>Kansallispuistot ovat suuria luonnonsuojelualueita, joiden tärkeänä tehtävänä on turvata luonnon monimuotoisuus sekä antaa ihmisille mahdollisuus nauttia ja rentoutua luonnossa. </a:t>
            </a:r>
            <a:endParaRPr lang="fi-FI" dirty="0" smtClean="0"/>
          </a:p>
          <a:p>
            <a:r>
              <a:rPr lang="fi-FI" dirty="0" smtClean="0"/>
              <a:t>Lähiseudun </a:t>
            </a:r>
            <a:r>
              <a:rPr lang="fi-FI" dirty="0" smtClean="0"/>
              <a:t>kansallispuistot:</a:t>
            </a:r>
          </a:p>
          <a:p>
            <a:pPr lvl="1"/>
            <a:r>
              <a:rPr lang="fi-FI" dirty="0" smtClean="0"/>
              <a:t>Seitseminen</a:t>
            </a:r>
          </a:p>
          <a:p>
            <a:pPr lvl="1"/>
            <a:r>
              <a:rPr lang="fi-FI" dirty="0" smtClean="0"/>
              <a:t>Helvetinjärvi</a:t>
            </a:r>
          </a:p>
          <a:p>
            <a:pPr lvl="1"/>
            <a:r>
              <a:rPr lang="fi-FI" dirty="0" smtClean="0"/>
              <a:t>Isojärvi</a:t>
            </a:r>
          </a:p>
          <a:p>
            <a:pPr lvl="1"/>
            <a:r>
              <a:rPr lang="fi-FI" dirty="0" err="1" smtClean="0"/>
              <a:t>Puurijärvi-Isosuo</a:t>
            </a:r>
            <a:r>
              <a:rPr lang="fi-FI" dirty="0" smtClean="0"/>
              <a:t> (jätetään nyt esittelemättä)</a:t>
            </a:r>
            <a:endParaRPr lang="fi-FI" dirty="0" smtClean="0"/>
          </a:p>
        </p:txBody>
      </p:sp>
    </p:spTree>
    <p:extLst>
      <p:ext uri="{BB962C8B-B14F-4D97-AF65-F5344CB8AC3E}">
        <p14:creationId xmlns:p14="http://schemas.microsoft.com/office/powerpoint/2010/main" val="1739148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Oikeudet	</a:t>
            </a:r>
            <a:endParaRPr lang="en-GB" dirty="0"/>
          </a:p>
        </p:txBody>
      </p:sp>
      <p:sp>
        <p:nvSpPr>
          <p:cNvPr id="3" name="Content Placeholder 2"/>
          <p:cNvSpPr>
            <a:spLocks noGrp="1"/>
          </p:cNvSpPr>
          <p:nvPr>
            <p:ph idx="1"/>
          </p:nvPr>
        </p:nvSpPr>
        <p:spPr/>
        <p:txBody>
          <a:bodyPr>
            <a:normAutofit fontScale="77500" lnSpcReduction="20000"/>
          </a:bodyPr>
          <a:lstStyle/>
          <a:p>
            <a:r>
              <a:rPr lang="fi-FI" dirty="0" smtClean="0"/>
              <a:t>Kaikissa </a:t>
            </a:r>
            <a:r>
              <a:rPr lang="fi-FI" dirty="0" smtClean="0"/>
              <a:t>lähiseudun </a:t>
            </a:r>
            <a:r>
              <a:rPr lang="fi-FI" dirty="0" smtClean="0"/>
              <a:t>kansallispuistoissa voi patikoida, hiihtää, soutaa ja meloa, marjastaa, sienestää hyötysieniä, onkia ja pilkkiä jokamiehen oikeuksien nojalla.</a:t>
            </a:r>
          </a:p>
          <a:p>
            <a:r>
              <a:rPr lang="fi-FI" dirty="0" smtClean="0"/>
              <a:t>Rajoitusosissa liikkuminen on kiellettyä rajoitusaikoina, yleensä lintujen pesintäkautena. Myöskin tietyissä osissa puistoja saa kulkea vain merkittyjä polkuja pitkin (Seitsemisen Multiharju ja </a:t>
            </a:r>
            <a:r>
              <a:rPr lang="fi-FI" dirty="0" err="1" smtClean="0"/>
              <a:t>Pakkulankangas</a:t>
            </a:r>
            <a:r>
              <a:rPr lang="fi-FI" dirty="0" smtClean="0"/>
              <a:t>, Isojärven </a:t>
            </a:r>
            <a:r>
              <a:rPr lang="fi-FI" dirty="0" err="1" smtClean="0"/>
              <a:t>Lortikanvuori</a:t>
            </a:r>
            <a:r>
              <a:rPr lang="fi-FI" dirty="0" smtClean="0"/>
              <a:t> ja Latokuusikko)</a:t>
            </a:r>
          </a:p>
          <a:p>
            <a:r>
              <a:rPr lang="fi-FI" dirty="0" smtClean="0"/>
              <a:t>Leiriytyminen on sallittua telttailualueilla ja laavuissa, tulentekopaikoilla ja niiden välittömässä läheisyydessä. Osassa Suomen kansallispuistoista leiriytyminen on sallittua vapaammin.</a:t>
            </a:r>
            <a:endParaRPr lang="en-GB" dirty="0"/>
          </a:p>
        </p:txBody>
      </p:sp>
    </p:spTree>
    <p:extLst>
      <p:ext uri="{BB962C8B-B14F-4D97-AF65-F5344CB8AC3E}">
        <p14:creationId xmlns:p14="http://schemas.microsoft.com/office/powerpoint/2010/main" val="184987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024744" cy="864095"/>
          </a:xfrm>
        </p:spPr>
        <p:txBody>
          <a:bodyPr/>
          <a:lstStyle/>
          <a:p>
            <a:r>
              <a:rPr lang="fi-FI" dirty="0" smtClean="0"/>
              <a:t>Kansallispuistojen vertailua</a:t>
            </a:r>
            <a:endParaRPr lang="en-GB" dirty="0"/>
          </a:p>
        </p:txBody>
      </p:sp>
      <p:sp>
        <p:nvSpPr>
          <p:cNvPr id="3" name="Content Placeholder 2"/>
          <p:cNvSpPr>
            <a:spLocks noGrp="1"/>
          </p:cNvSpPr>
          <p:nvPr>
            <p:ph idx="1"/>
          </p:nvPr>
        </p:nvSpPr>
        <p:spPr>
          <a:xfrm>
            <a:off x="457200" y="1600200"/>
            <a:ext cx="2602632" cy="4525963"/>
          </a:xfrm>
        </p:spPr>
        <p:txBody>
          <a:bodyPr numCol="1">
            <a:normAutofit fontScale="70000" lnSpcReduction="20000"/>
          </a:bodyPr>
          <a:lstStyle/>
          <a:p>
            <a:pPr marL="180000" indent="0">
              <a:buNone/>
            </a:pPr>
            <a:r>
              <a:rPr lang="fi-FI" sz="2200" dirty="0" smtClean="0"/>
              <a:t>Seitseminen</a:t>
            </a:r>
          </a:p>
          <a:p>
            <a:pPr marL="180000" indent="0">
              <a:buNone/>
            </a:pPr>
            <a:r>
              <a:rPr lang="fi-FI" sz="1700" dirty="0" smtClean="0"/>
              <a:t>Kunta: Kuru </a:t>
            </a:r>
            <a:r>
              <a:rPr lang="fi-FI" sz="1700" dirty="0"/>
              <a:t>/ Ylöjärvi</a:t>
            </a:r>
          </a:p>
          <a:p>
            <a:pPr marL="180000" indent="0">
              <a:buNone/>
            </a:pPr>
            <a:r>
              <a:rPr lang="fi-FI" sz="1700" dirty="0" smtClean="0"/>
              <a:t>Perustettu: </a:t>
            </a:r>
            <a:r>
              <a:rPr lang="fi-FI" sz="1700" dirty="0"/>
              <a:t>1982</a:t>
            </a:r>
          </a:p>
          <a:p>
            <a:pPr marL="180000" indent="0">
              <a:buNone/>
            </a:pPr>
            <a:r>
              <a:rPr lang="fi-FI" sz="1700" dirty="0" smtClean="0"/>
              <a:t>Pinta-ala: </a:t>
            </a:r>
            <a:r>
              <a:rPr lang="en-GB" sz="1700" dirty="0"/>
              <a:t>45,5 </a:t>
            </a:r>
            <a:r>
              <a:rPr lang="en-GB" sz="1700" dirty="0" err="1"/>
              <a:t>neliökilometriä</a:t>
            </a:r>
            <a:endParaRPr lang="en-GB" sz="1700" dirty="0"/>
          </a:p>
          <a:p>
            <a:pPr marL="180000" indent="0">
              <a:buNone/>
            </a:pPr>
            <a:r>
              <a:rPr lang="fi-FI" sz="1700" dirty="0"/>
              <a:t>Polkuverkko 60 km</a:t>
            </a:r>
          </a:p>
          <a:p>
            <a:pPr marL="180000" indent="0">
              <a:buNone/>
            </a:pPr>
            <a:r>
              <a:rPr lang="fi-FI" sz="1700" dirty="0"/>
              <a:t>Telttailupaikat 6 kpl</a:t>
            </a:r>
          </a:p>
          <a:p>
            <a:pPr marL="180000" indent="0">
              <a:buNone/>
            </a:pPr>
            <a:r>
              <a:rPr lang="fi-FI" sz="1700" dirty="0"/>
              <a:t>Nuotiopaikat 12 </a:t>
            </a:r>
            <a:r>
              <a:rPr lang="fi-FI" sz="1700" dirty="0" smtClean="0"/>
              <a:t>kpl</a:t>
            </a:r>
          </a:p>
          <a:p>
            <a:pPr marL="180000" indent="0">
              <a:buNone/>
            </a:pPr>
            <a:endParaRPr lang="fi-FI" sz="1700" dirty="0"/>
          </a:p>
          <a:p>
            <a:pPr marL="180000" indent="0">
              <a:buNone/>
            </a:pPr>
            <a:r>
              <a:rPr lang="fi-FI" sz="1700" dirty="0" smtClean="0"/>
              <a:t>Luontopolut: Multiharjun </a:t>
            </a:r>
            <a:r>
              <a:rPr lang="fi-FI" sz="1700" dirty="0"/>
              <a:t>aarniometsäpolku 2 km, </a:t>
            </a:r>
            <a:r>
              <a:rPr lang="fi-FI" sz="1700" dirty="0" err="1"/>
              <a:t>Soljasten</a:t>
            </a:r>
            <a:r>
              <a:rPr lang="fi-FI" sz="1700" dirty="0"/>
              <a:t> suoluontopolku 1,5 km, Runokankaan luontopolku 2 km, Jäätikköpolku 1,5 </a:t>
            </a:r>
            <a:r>
              <a:rPr lang="fi-FI" sz="1700" dirty="0" smtClean="0"/>
              <a:t>km</a:t>
            </a:r>
          </a:p>
          <a:p>
            <a:pPr marL="180000" indent="0">
              <a:buNone/>
            </a:pPr>
            <a:endParaRPr lang="fi-FI" sz="1700" dirty="0"/>
          </a:p>
          <a:p>
            <a:pPr marL="180000" indent="0">
              <a:buNone/>
            </a:pPr>
            <a:r>
              <a:rPr lang="fi-FI" sz="1700" dirty="0" smtClean="0"/>
              <a:t>Varaustuvat ja vuokrakämpät: </a:t>
            </a:r>
            <a:r>
              <a:rPr lang="fi-FI" sz="1700" dirty="0"/>
              <a:t>Kortesalo, </a:t>
            </a:r>
            <a:r>
              <a:rPr lang="fi-FI" sz="1700" dirty="0" smtClean="0"/>
              <a:t>Pitkäjärven kämppä. </a:t>
            </a:r>
            <a:r>
              <a:rPr lang="fi-FI" sz="1700" dirty="0" err="1" smtClean="0"/>
              <a:t>Jauru</a:t>
            </a:r>
            <a:r>
              <a:rPr lang="fi-FI" sz="1700" dirty="0" smtClean="0"/>
              <a:t> ja Teerilampi</a:t>
            </a:r>
          </a:p>
          <a:p>
            <a:pPr marL="180000" indent="0">
              <a:buNone/>
            </a:pPr>
            <a:endParaRPr lang="fi-FI" sz="1700" dirty="0"/>
          </a:p>
          <a:p>
            <a:pPr marL="180000" indent="0">
              <a:buNone/>
            </a:pPr>
            <a:r>
              <a:rPr lang="fi-FI" sz="1700" dirty="0" smtClean="0"/>
              <a:t>Nähtävyydet: </a:t>
            </a:r>
            <a:endParaRPr lang="fi-FI" sz="1700" dirty="0"/>
          </a:p>
          <a:p>
            <a:pPr marL="180000" indent="0">
              <a:buNone/>
            </a:pPr>
            <a:r>
              <a:rPr lang="fi-FI" sz="1700" dirty="0" err="1"/>
              <a:t>Koveron</a:t>
            </a:r>
            <a:r>
              <a:rPr lang="fi-FI" sz="1700" dirty="0"/>
              <a:t> </a:t>
            </a:r>
            <a:r>
              <a:rPr lang="fi-FI" sz="1700" dirty="0" smtClean="0"/>
              <a:t>kruununmetsätorppa / perinnetila 1850-luvulta</a:t>
            </a:r>
          </a:p>
          <a:p>
            <a:pPr marL="180000" indent="0">
              <a:buNone/>
            </a:pPr>
            <a:r>
              <a:rPr lang="fi-FI" sz="1700" dirty="0" smtClean="0"/>
              <a:t>Liesijoen vesimylly</a:t>
            </a:r>
            <a:endParaRPr lang="fi-FI" sz="1700" dirty="0"/>
          </a:p>
          <a:p>
            <a:pPr marL="180000" indent="0">
              <a:buNone/>
            </a:pPr>
            <a:endParaRPr lang="fi-FI" sz="1700" dirty="0"/>
          </a:p>
          <a:p>
            <a:pPr marL="180000" indent="0">
              <a:buNone/>
            </a:pPr>
            <a:r>
              <a:rPr lang="fi-FI" sz="1700" dirty="0"/>
              <a:t>Seitsemisen </a:t>
            </a:r>
            <a:r>
              <a:rPr lang="fi-FI" sz="1700" dirty="0" smtClean="0"/>
              <a:t>luontokeskus</a:t>
            </a:r>
          </a:p>
          <a:p>
            <a:pPr marL="180000" indent="0">
              <a:buNone/>
            </a:pPr>
            <a:endParaRPr lang="fi-FI" sz="1400" dirty="0"/>
          </a:p>
          <a:p>
            <a:pPr marL="0" indent="0">
              <a:buNone/>
            </a:pPr>
            <a:endParaRPr lang="fi-FI" sz="2200" dirty="0"/>
          </a:p>
          <a:p>
            <a:pPr marL="0" indent="0">
              <a:buNone/>
            </a:pPr>
            <a:endParaRPr lang="fi-FI" sz="2200" dirty="0" smtClean="0"/>
          </a:p>
          <a:p>
            <a:pPr marL="180000" indent="0">
              <a:buNone/>
            </a:pPr>
            <a:endParaRPr lang="fi-FI" sz="2200" dirty="0" smtClean="0"/>
          </a:p>
          <a:p>
            <a:pPr marL="180000" indent="0">
              <a:buNone/>
            </a:pPr>
            <a:endParaRPr lang="fi-FI" sz="2200" dirty="0"/>
          </a:p>
          <a:p>
            <a:pPr marL="180000" indent="0">
              <a:buNone/>
            </a:pPr>
            <a:endParaRPr lang="fi-FI" sz="2200" dirty="0" smtClean="0"/>
          </a:p>
          <a:p>
            <a:pPr marL="180000" indent="0">
              <a:buNone/>
            </a:pPr>
            <a:endParaRPr lang="fi-FI" sz="2200" dirty="0"/>
          </a:p>
          <a:p>
            <a:pPr marL="180000" indent="0">
              <a:buNone/>
            </a:pPr>
            <a:endParaRPr lang="fi-FI" sz="2200" dirty="0" smtClean="0"/>
          </a:p>
          <a:p>
            <a:pPr marL="180000" indent="0">
              <a:buNone/>
            </a:pPr>
            <a:endParaRPr lang="fi-FI" sz="2200" dirty="0"/>
          </a:p>
          <a:p>
            <a:pPr marL="0" indent="0">
              <a:buNone/>
            </a:pPr>
            <a:endParaRPr lang="en-GB" sz="1400" dirty="0"/>
          </a:p>
          <a:p>
            <a:pPr marL="0" indent="0">
              <a:buNone/>
            </a:pPr>
            <a:endParaRPr lang="fi-FI" sz="1400" dirty="0" smtClean="0"/>
          </a:p>
          <a:p>
            <a:pPr marL="0" indent="0">
              <a:buNone/>
            </a:pPr>
            <a:endParaRPr lang="fi-FI" sz="1400" dirty="0" smtClean="0"/>
          </a:p>
        </p:txBody>
      </p:sp>
      <p:sp>
        <p:nvSpPr>
          <p:cNvPr id="4" name="Content Placeholder 2"/>
          <p:cNvSpPr txBox="1">
            <a:spLocks/>
          </p:cNvSpPr>
          <p:nvPr/>
        </p:nvSpPr>
        <p:spPr>
          <a:xfrm>
            <a:off x="3185608" y="1556791"/>
            <a:ext cx="2602632" cy="4525963"/>
          </a:xfrm>
          <a:prstGeom prst="rect">
            <a:avLst/>
          </a:prstGeom>
        </p:spPr>
        <p:txBody>
          <a:bodyPr vert="horz" lIns="91440" tIns="45720" rIns="91440" bIns="45720" numCol="1"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indent="0">
              <a:buFont typeface="Arial" panose="020B0604020202020204" pitchFamily="34" charset="0"/>
              <a:buNone/>
            </a:pPr>
            <a:r>
              <a:rPr lang="fi-FI" sz="2200" dirty="0" smtClean="0"/>
              <a:t>Helvetinjärvi</a:t>
            </a:r>
          </a:p>
          <a:p>
            <a:pPr marL="180000" indent="0">
              <a:buFont typeface="Arial" panose="020B0604020202020204" pitchFamily="34" charset="0"/>
              <a:buNone/>
            </a:pPr>
            <a:r>
              <a:rPr lang="fi-FI" sz="1400" dirty="0" smtClean="0"/>
              <a:t>Ruovesi</a:t>
            </a:r>
          </a:p>
          <a:p>
            <a:pPr marL="180000" indent="0">
              <a:buFont typeface="Arial" panose="020B0604020202020204" pitchFamily="34" charset="0"/>
              <a:buNone/>
            </a:pPr>
            <a:r>
              <a:rPr lang="fi-FI" sz="1400" dirty="0" smtClean="0"/>
              <a:t>1982</a:t>
            </a:r>
          </a:p>
          <a:p>
            <a:pPr marL="180000" indent="0">
              <a:buFont typeface="Arial" panose="020B0604020202020204" pitchFamily="34" charset="0"/>
              <a:buNone/>
            </a:pPr>
            <a:r>
              <a:rPr lang="en-GB" sz="1400" dirty="0" smtClean="0"/>
              <a:t>49,5 </a:t>
            </a:r>
            <a:r>
              <a:rPr lang="en-GB" sz="1400" dirty="0" err="1" smtClean="0"/>
              <a:t>neliökilometriä</a:t>
            </a:r>
            <a:endParaRPr lang="en-GB" sz="1400" dirty="0" smtClean="0"/>
          </a:p>
          <a:p>
            <a:pPr marL="180000" indent="0">
              <a:buFont typeface="Arial" panose="020B0604020202020204" pitchFamily="34" charset="0"/>
              <a:buNone/>
            </a:pPr>
            <a:r>
              <a:rPr lang="fi-FI" sz="1400" dirty="0" smtClean="0"/>
              <a:t>Polkuverkko 40 km</a:t>
            </a:r>
          </a:p>
          <a:p>
            <a:pPr marL="180000" indent="0">
              <a:buFont typeface="Arial" panose="020B0604020202020204" pitchFamily="34" charset="0"/>
              <a:buNone/>
            </a:pPr>
            <a:r>
              <a:rPr lang="fi-FI" sz="1400" dirty="0" smtClean="0"/>
              <a:t>Telttailupaikat 6 kpl</a:t>
            </a:r>
          </a:p>
          <a:p>
            <a:pPr marL="180000" indent="0">
              <a:buFont typeface="Arial" panose="020B0604020202020204" pitchFamily="34" charset="0"/>
              <a:buNone/>
            </a:pPr>
            <a:r>
              <a:rPr lang="fi-FI" sz="1400" dirty="0" smtClean="0"/>
              <a:t>Nuotiopaikat 8 kpl, keittokatokset Haukanhieta ja Luomajärvi</a:t>
            </a:r>
          </a:p>
          <a:p>
            <a:pPr marL="180000" indent="0">
              <a:buFont typeface="Arial" panose="020B0604020202020204" pitchFamily="34" charset="0"/>
              <a:buNone/>
            </a:pPr>
            <a:r>
              <a:rPr lang="fi-FI" sz="1400" dirty="0" err="1" smtClean="0"/>
              <a:t>Helvetinkolun</a:t>
            </a:r>
            <a:r>
              <a:rPr lang="fi-FI" sz="1400" dirty="0" smtClean="0"/>
              <a:t> päivätupa</a:t>
            </a:r>
          </a:p>
          <a:p>
            <a:pPr marL="180000" indent="0">
              <a:buFont typeface="Arial" panose="020B0604020202020204" pitchFamily="34" charset="0"/>
              <a:buNone/>
            </a:pPr>
            <a:r>
              <a:rPr lang="fi-FI" sz="1400" dirty="0" smtClean="0"/>
              <a:t>Helvetistä itään - luontopolku Kankimäestä </a:t>
            </a:r>
            <a:r>
              <a:rPr lang="fi-FI" sz="1400" dirty="0" err="1" smtClean="0"/>
              <a:t>Helvetinkolulle</a:t>
            </a:r>
            <a:r>
              <a:rPr lang="fi-FI" sz="1400" dirty="0" smtClean="0"/>
              <a:t>, 4 km </a:t>
            </a:r>
          </a:p>
          <a:p>
            <a:pPr marL="180000" indent="0">
              <a:buFont typeface="Arial" panose="020B0604020202020204" pitchFamily="34" charset="0"/>
              <a:buNone/>
            </a:pPr>
            <a:endParaRPr lang="fi-FI" sz="1400" dirty="0" smtClean="0"/>
          </a:p>
          <a:p>
            <a:pPr marL="180000" indent="0">
              <a:buFont typeface="Arial" panose="020B0604020202020204" pitchFamily="34" charset="0"/>
              <a:buNone/>
            </a:pPr>
            <a:r>
              <a:rPr lang="fi-FI" sz="1400" dirty="0" smtClean="0"/>
              <a:t>Vuokrakämpät: Hiedan maja, Haukkajoen kämppä</a:t>
            </a:r>
          </a:p>
          <a:p>
            <a:pPr marL="180000" indent="0">
              <a:buFont typeface="Arial" panose="020B0604020202020204" pitchFamily="34" charset="0"/>
              <a:buNone/>
            </a:pPr>
            <a:endParaRPr lang="fi-FI" sz="1400" dirty="0" smtClean="0"/>
          </a:p>
          <a:p>
            <a:pPr marL="180000" indent="0">
              <a:buFont typeface="Arial" panose="020B0604020202020204" pitchFamily="34" charset="0"/>
              <a:buNone/>
            </a:pPr>
            <a:r>
              <a:rPr lang="fi-FI" sz="1400" dirty="0" smtClean="0"/>
              <a:t>Nähtävyydet: </a:t>
            </a:r>
            <a:r>
              <a:rPr lang="fi-FI" sz="1400" dirty="0" err="1" smtClean="0"/>
              <a:t>Helvetinkolu</a:t>
            </a:r>
            <a:endParaRPr lang="fi-FI" sz="1400" dirty="0" smtClean="0"/>
          </a:p>
          <a:p>
            <a:pPr marL="180000" indent="0">
              <a:buFont typeface="Arial" panose="020B0604020202020204" pitchFamily="34" charset="0"/>
              <a:buNone/>
            </a:pPr>
            <a:endParaRPr lang="fi-FI" sz="1400" dirty="0" smtClean="0"/>
          </a:p>
          <a:p>
            <a:pPr marL="180000" indent="0">
              <a:buFont typeface="Arial" panose="020B0604020202020204" pitchFamily="34" charset="0"/>
              <a:buNone/>
            </a:pPr>
            <a:r>
              <a:rPr lang="fi-FI" sz="1400" dirty="0" smtClean="0"/>
              <a:t>Kankimäen ravintola/kahvila Helvetin portti</a:t>
            </a:r>
          </a:p>
          <a:p>
            <a:pPr marL="0" indent="0">
              <a:buFont typeface="Arial" panose="020B0604020202020204" pitchFamily="34" charset="0"/>
              <a:buNone/>
            </a:pPr>
            <a:endParaRPr lang="fi-FI" sz="1600" dirty="0" smtClean="0"/>
          </a:p>
          <a:p>
            <a:pPr marL="0" indent="0">
              <a:buFont typeface="Arial" panose="020B0604020202020204" pitchFamily="34" charset="0"/>
              <a:buNone/>
            </a:pPr>
            <a:endParaRPr lang="fi-FI" sz="1600" dirty="0" smtClean="0"/>
          </a:p>
          <a:p>
            <a:pPr marL="0" indent="0">
              <a:buFont typeface="Arial" panose="020B0604020202020204" pitchFamily="34" charset="0"/>
              <a:buNone/>
            </a:pPr>
            <a:endParaRPr lang="fi-FI" sz="1600" dirty="0" smtClean="0"/>
          </a:p>
          <a:p>
            <a:pPr marL="0" indent="0">
              <a:buFont typeface="Arial" panose="020B0604020202020204" pitchFamily="34" charset="0"/>
              <a:buNone/>
            </a:pPr>
            <a:endParaRPr lang="fi-FI" sz="1600" dirty="0" smtClean="0"/>
          </a:p>
          <a:p>
            <a:pPr marL="0" indent="0">
              <a:buFont typeface="Arial" panose="020B0604020202020204" pitchFamily="34" charset="0"/>
              <a:buNone/>
            </a:pPr>
            <a:endParaRPr lang="fi-FI" sz="1600" dirty="0" smtClean="0"/>
          </a:p>
          <a:p>
            <a:pPr marL="0" indent="0">
              <a:buFont typeface="Arial" panose="020B0604020202020204" pitchFamily="34" charset="0"/>
              <a:buNone/>
            </a:pPr>
            <a:endParaRPr lang="fi-FI" sz="1600" dirty="0" smtClean="0"/>
          </a:p>
          <a:p>
            <a:pPr marL="0" indent="0">
              <a:buFont typeface="Arial" panose="020B0604020202020204" pitchFamily="34" charset="0"/>
              <a:buNone/>
            </a:pPr>
            <a:endParaRPr lang="fi-FI" sz="1600" dirty="0" smtClean="0"/>
          </a:p>
          <a:p>
            <a:pPr marL="0" indent="0">
              <a:buFont typeface="Arial" panose="020B0604020202020204" pitchFamily="34" charset="0"/>
              <a:buNone/>
            </a:pPr>
            <a:endParaRPr lang="fi-FI" sz="1600" dirty="0" smtClean="0"/>
          </a:p>
          <a:p>
            <a:pPr marL="0" indent="0">
              <a:buFont typeface="Arial" panose="020B0604020202020204" pitchFamily="34" charset="0"/>
              <a:buNone/>
            </a:pPr>
            <a:endParaRPr lang="fi-FI" sz="1600" dirty="0" smtClean="0"/>
          </a:p>
          <a:p>
            <a:pPr marL="0" indent="0">
              <a:buFont typeface="Arial" panose="020B0604020202020204" pitchFamily="34" charset="0"/>
              <a:buNone/>
            </a:pPr>
            <a:endParaRPr lang="fi-FI" sz="2200" dirty="0" smtClean="0"/>
          </a:p>
          <a:p>
            <a:pPr marL="180000" indent="0">
              <a:buFont typeface="Arial" panose="020B0604020202020204" pitchFamily="34" charset="0"/>
              <a:buNone/>
            </a:pPr>
            <a:endParaRPr lang="fi-FI" sz="2200" dirty="0" smtClean="0"/>
          </a:p>
          <a:p>
            <a:pPr marL="180000" indent="0">
              <a:buFont typeface="Arial" panose="020B0604020202020204" pitchFamily="34" charset="0"/>
              <a:buNone/>
            </a:pPr>
            <a:endParaRPr lang="fi-FI" sz="2200" dirty="0" smtClean="0"/>
          </a:p>
          <a:p>
            <a:pPr marL="180000" indent="0">
              <a:buFont typeface="Arial" panose="020B0604020202020204" pitchFamily="34" charset="0"/>
              <a:buNone/>
            </a:pPr>
            <a:endParaRPr lang="fi-FI" sz="2200" dirty="0" smtClean="0"/>
          </a:p>
          <a:p>
            <a:pPr marL="180000" indent="0">
              <a:buFont typeface="Arial" panose="020B0604020202020204" pitchFamily="34" charset="0"/>
              <a:buNone/>
            </a:pPr>
            <a:endParaRPr lang="fi-FI" sz="1500" dirty="0" smtClean="0"/>
          </a:p>
          <a:p>
            <a:pPr marL="180000" indent="0">
              <a:buFont typeface="Arial" panose="020B0604020202020204" pitchFamily="34" charset="0"/>
              <a:buNone/>
            </a:pPr>
            <a:endParaRPr lang="fi-FI" sz="1500" dirty="0" smtClean="0"/>
          </a:p>
          <a:p>
            <a:pPr marL="180000" indent="0">
              <a:buFont typeface="Arial" panose="020B0604020202020204" pitchFamily="34" charset="0"/>
              <a:buNone/>
            </a:pPr>
            <a:endParaRPr lang="fi-FI" sz="1500" dirty="0" smtClean="0"/>
          </a:p>
          <a:p>
            <a:pPr marL="180000" indent="0">
              <a:buFont typeface="Arial" panose="020B0604020202020204" pitchFamily="34" charset="0"/>
              <a:buNone/>
            </a:pPr>
            <a:endParaRPr lang="fi-FI" sz="1500" dirty="0" smtClean="0"/>
          </a:p>
          <a:p>
            <a:pPr marL="0" indent="0">
              <a:buFont typeface="Arial" panose="020B0604020202020204" pitchFamily="34" charset="0"/>
              <a:buNone/>
            </a:pPr>
            <a:endParaRPr lang="en-GB" sz="1400" dirty="0" smtClean="0"/>
          </a:p>
          <a:p>
            <a:pPr marL="0" indent="0">
              <a:buFont typeface="Arial" panose="020B0604020202020204" pitchFamily="34" charset="0"/>
              <a:buNone/>
            </a:pPr>
            <a:endParaRPr lang="fi-FI" sz="1400" dirty="0" smtClean="0"/>
          </a:p>
          <a:p>
            <a:pPr marL="0" indent="0">
              <a:buFont typeface="Arial" panose="020B0604020202020204" pitchFamily="34" charset="0"/>
              <a:buNone/>
            </a:pPr>
            <a:endParaRPr lang="fi-FI" sz="1400" dirty="0" smtClean="0"/>
          </a:p>
        </p:txBody>
      </p:sp>
      <p:sp>
        <p:nvSpPr>
          <p:cNvPr id="5" name="Content Placeholder 2"/>
          <p:cNvSpPr txBox="1">
            <a:spLocks/>
          </p:cNvSpPr>
          <p:nvPr/>
        </p:nvSpPr>
        <p:spPr>
          <a:xfrm>
            <a:off x="5814864" y="1556792"/>
            <a:ext cx="2602632" cy="4525963"/>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indent="0">
              <a:buFont typeface="Arial" panose="020B0604020202020204" pitchFamily="34" charset="0"/>
              <a:buNone/>
            </a:pPr>
            <a:r>
              <a:rPr lang="fi-FI" sz="2200" dirty="0" smtClean="0"/>
              <a:t>Isojärvi</a:t>
            </a:r>
          </a:p>
          <a:p>
            <a:pPr marL="180000" indent="0">
              <a:buFont typeface="Arial" panose="020B0604020202020204" pitchFamily="34" charset="0"/>
              <a:buNone/>
            </a:pPr>
            <a:r>
              <a:rPr lang="fi-FI" sz="1300" dirty="0" smtClean="0"/>
              <a:t>Kuhmoinen</a:t>
            </a:r>
          </a:p>
          <a:p>
            <a:pPr marL="180000" indent="0">
              <a:buFont typeface="Arial" panose="020B0604020202020204" pitchFamily="34" charset="0"/>
              <a:buNone/>
            </a:pPr>
            <a:r>
              <a:rPr lang="fi-FI" sz="1300" dirty="0" smtClean="0"/>
              <a:t>1982</a:t>
            </a:r>
          </a:p>
          <a:p>
            <a:pPr marL="180000" indent="0">
              <a:buFont typeface="Arial" panose="020B0604020202020204" pitchFamily="34" charset="0"/>
              <a:buNone/>
            </a:pPr>
            <a:r>
              <a:rPr lang="en-GB" sz="1300" dirty="0" smtClean="0"/>
              <a:t>22 </a:t>
            </a:r>
            <a:r>
              <a:rPr lang="en-GB" sz="1300" dirty="0" err="1" smtClean="0"/>
              <a:t>neliökilometriä</a:t>
            </a:r>
            <a:endParaRPr lang="en-GB" sz="1300" dirty="0" smtClean="0"/>
          </a:p>
          <a:p>
            <a:pPr marL="180000" indent="0">
              <a:buFont typeface="Arial" panose="020B0604020202020204" pitchFamily="34" charset="0"/>
              <a:buNone/>
            </a:pPr>
            <a:r>
              <a:rPr lang="fi-FI" sz="1300" dirty="0" smtClean="0"/>
              <a:t>Polkuverkko  km</a:t>
            </a:r>
          </a:p>
          <a:p>
            <a:pPr marL="180000" indent="0">
              <a:buFont typeface="Arial" panose="020B0604020202020204" pitchFamily="34" charset="0"/>
              <a:buNone/>
            </a:pPr>
            <a:r>
              <a:rPr lang="fi-FI" sz="1300" dirty="0" smtClean="0"/>
              <a:t>Telttailupaikat 4 kpl</a:t>
            </a:r>
          </a:p>
          <a:p>
            <a:pPr marL="180000" indent="0">
              <a:buFont typeface="Arial" panose="020B0604020202020204" pitchFamily="34" charset="0"/>
              <a:buNone/>
            </a:pPr>
            <a:r>
              <a:rPr lang="fi-FI" sz="1300" dirty="0" smtClean="0"/>
              <a:t>Nuotiopaikat 6 kpl, keittokatos Kannuslahdessa </a:t>
            </a:r>
          </a:p>
          <a:p>
            <a:pPr marL="180000" indent="0">
              <a:buFont typeface="Arial" panose="020B0604020202020204" pitchFamily="34" charset="0"/>
              <a:buNone/>
            </a:pPr>
            <a:endParaRPr lang="fi-FI" sz="1300" dirty="0" smtClean="0"/>
          </a:p>
          <a:p>
            <a:pPr marL="180000" indent="0">
              <a:buFont typeface="Arial" panose="020B0604020202020204" pitchFamily="34" charset="0"/>
              <a:buNone/>
            </a:pPr>
            <a:r>
              <a:rPr lang="fi-FI" sz="1300" dirty="0" smtClean="0"/>
              <a:t>Heretyn luontopolku 3,5 km, </a:t>
            </a:r>
            <a:r>
              <a:rPr lang="fi-FI" sz="1300" dirty="0" err="1" smtClean="0"/>
              <a:t>Lortikanvuoren</a:t>
            </a:r>
            <a:r>
              <a:rPr lang="fi-FI" sz="1300" dirty="0" smtClean="0"/>
              <a:t> luontopolku 3 km</a:t>
            </a:r>
          </a:p>
          <a:p>
            <a:pPr marL="180000" indent="0">
              <a:buFont typeface="Arial" panose="020B0604020202020204" pitchFamily="34" charset="0"/>
              <a:buNone/>
            </a:pPr>
            <a:r>
              <a:rPr lang="fi-FI" sz="1300" dirty="0" smtClean="0"/>
              <a:t>Vuokrakämpät: </a:t>
            </a:r>
            <a:r>
              <a:rPr lang="fi-FI" sz="1300" dirty="0" err="1" smtClean="0"/>
              <a:t>Lortikan</a:t>
            </a:r>
            <a:r>
              <a:rPr lang="fi-FI" sz="1300" dirty="0" smtClean="0"/>
              <a:t> kämppä</a:t>
            </a:r>
          </a:p>
          <a:p>
            <a:pPr marL="180000" indent="0">
              <a:buFont typeface="Arial" panose="020B0604020202020204" pitchFamily="34" charset="0"/>
              <a:buNone/>
            </a:pPr>
            <a:endParaRPr lang="fi-FI" sz="1300" dirty="0" smtClean="0"/>
          </a:p>
          <a:p>
            <a:pPr marL="180000" indent="0">
              <a:buFont typeface="Arial" panose="020B0604020202020204" pitchFamily="34" charset="0"/>
              <a:buNone/>
            </a:pPr>
            <a:r>
              <a:rPr lang="fi-FI" sz="1300" dirty="0" smtClean="0"/>
              <a:t>Nähtävyydet:</a:t>
            </a:r>
          </a:p>
          <a:p>
            <a:pPr marL="180000" indent="0">
              <a:buFont typeface="Arial" panose="020B0604020202020204" pitchFamily="34" charset="0"/>
              <a:buNone/>
            </a:pPr>
            <a:r>
              <a:rPr lang="fi-FI" sz="1300" dirty="0" smtClean="0"/>
              <a:t>Latokuusikon aarniometsälehto</a:t>
            </a:r>
          </a:p>
          <a:p>
            <a:pPr marL="180000" indent="0">
              <a:buFont typeface="Arial" panose="020B0604020202020204" pitchFamily="34" charset="0"/>
              <a:buNone/>
            </a:pPr>
            <a:endParaRPr lang="fi-FI" sz="1500" dirty="0" smtClean="0"/>
          </a:p>
          <a:p>
            <a:pPr marL="180000" indent="0">
              <a:buFont typeface="Arial" panose="020B0604020202020204" pitchFamily="34" charset="0"/>
              <a:buNone/>
            </a:pPr>
            <a:endParaRPr lang="fi-FI" sz="1500" dirty="0" smtClean="0"/>
          </a:p>
          <a:p>
            <a:pPr marL="180000" indent="0">
              <a:buFont typeface="Arial" panose="020B0604020202020204" pitchFamily="34" charset="0"/>
              <a:buNone/>
            </a:pPr>
            <a:endParaRPr lang="fi-FI" sz="1500" dirty="0" smtClean="0"/>
          </a:p>
          <a:p>
            <a:pPr marL="180000" indent="0">
              <a:buFont typeface="Arial" panose="020B0604020202020204" pitchFamily="34" charset="0"/>
              <a:buNone/>
            </a:pPr>
            <a:endParaRPr lang="fi-FI" sz="1500" dirty="0" smtClean="0"/>
          </a:p>
          <a:p>
            <a:pPr marL="0" indent="0">
              <a:buFont typeface="Arial" panose="020B0604020202020204" pitchFamily="34" charset="0"/>
              <a:buNone/>
            </a:pPr>
            <a:endParaRPr lang="en-GB" sz="1400" dirty="0" smtClean="0"/>
          </a:p>
          <a:p>
            <a:pPr marL="0" indent="0">
              <a:buFont typeface="Arial" panose="020B0604020202020204" pitchFamily="34" charset="0"/>
              <a:buNone/>
            </a:pPr>
            <a:endParaRPr lang="fi-FI" sz="1400" dirty="0" smtClean="0"/>
          </a:p>
          <a:p>
            <a:pPr marL="0" indent="0">
              <a:buFont typeface="Arial" panose="020B0604020202020204" pitchFamily="34" charset="0"/>
              <a:buNone/>
            </a:pPr>
            <a:endParaRPr lang="fi-FI" sz="1400" dirty="0" smtClean="0"/>
          </a:p>
        </p:txBody>
      </p:sp>
    </p:spTree>
    <p:extLst>
      <p:ext uri="{BB962C8B-B14F-4D97-AF65-F5344CB8AC3E}">
        <p14:creationId xmlns:p14="http://schemas.microsoft.com/office/powerpoint/2010/main" val="2104401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Helvetinjärvi</a:t>
            </a:r>
            <a:endParaRPr lang="en-GB" dirty="0"/>
          </a:p>
        </p:txBody>
      </p:sp>
      <p:sp>
        <p:nvSpPr>
          <p:cNvPr id="3" name="Content Placeholder 2"/>
          <p:cNvSpPr>
            <a:spLocks noGrp="1"/>
          </p:cNvSpPr>
          <p:nvPr>
            <p:ph idx="1"/>
          </p:nvPr>
        </p:nvSpPr>
        <p:spPr/>
        <p:txBody>
          <a:bodyPr>
            <a:normAutofit fontScale="62500" lnSpcReduction="20000"/>
          </a:bodyPr>
          <a:lstStyle/>
          <a:p>
            <a:r>
              <a:rPr lang="fi-FI" dirty="0" smtClean="0"/>
              <a:t>Alueen </a:t>
            </a:r>
            <a:r>
              <a:rPr lang="fi-FI" dirty="0"/>
              <a:t>erikoisuutena ovat syvät rotkolaaksot (syntyneet 150-200 miljoonaa vuotta sitten), jyrkkärantaiset järvet, pienet metsälammet ja salomaiset metsät. </a:t>
            </a:r>
            <a:endParaRPr lang="fi-FI" dirty="0" smtClean="0"/>
          </a:p>
          <a:p>
            <a:r>
              <a:rPr lang="fi-FI" dirty="0"/>
              <a:t>Korkeuserot ovat suuria, joten reitit ovat haastavia. Reittejä on kunnostettu kesällä 2013. </a:t>
            </a:r>
          </a:p>
          <a:p>
            <a:r>
              <a:rPr lang="fi-FI" dirty="0" smtClean="0"/>
              <a:t>Puistosta </a:t>
            </a:r>
            <a:r>
              <a:rPr lang="fi-FI" dirty="0"/>
              <a:t>löytyy eläimistä mm. liito-orava, pohjantikka, kuikka, selkälokki ja pikkusieppo. </a:t>
            </a:r>
            <a:endParaRPr lang="fi-FI" dirty="0" smtClean="0"/>
          </a:p>
          <a:p>
            <a:r>
              <a:rPr lang="fi-FI" dirty="0" smtClean="0"/>
              <a:t>Alueelta </a:t>
            </a:r>
            <a:r>
              <a:rPr lang="fi-FI" dirty="0"/>
              <a:t>löytyy useampia alueellisesti uhanalaisia ja valtakunnallisesti silmälläpidettäviä sammal-, jäkälä- sekä kääpälajeja. </a:t>
            </a:r>
            <a:endParaRPr lang="fi-FI" dirty="0" smtClean="0"/>
          </a:p>
          <a:p>
            <a:r>
              <a:rPr lang="fi-FI" dirty="0" smtClean="0"/>
              <a:t>Kiipeilykallio </a:t>
            </a:r>
            <a:r>
              <a:rPr lang="fi-FI" dirty="0"/>
              <a:t>Sammakkolammin itäpuolella, </a:t>
            </a:r>
            <a:r>
              <a:rPr lang="fi-FI" dirty="0" err="1" smtClean="0"/>
              <a:t>Helvetinkolun</a:t>
            </a:r>
            <a:r>
              <a:rPr lang="fi-FI" dirty="0" smtClean="0"/>
              <a:t> </a:t>
            </a:r>
            <a:r>
              <a:rPr lang="fi-FI" dirty="0"/>
              <a:t>lähellä. Myös jääkiipeily mahdollista </a:t>
            </a:r>
            <a:r>
              <a:rPr lang="fi-FI" dirty="0" err="1"/>
              <a:t>Iso-Helvetinjärven</a:t>
            </a:r>
            <a:r>
              <a:rPr lang="fi-FI" dirty="0"/>
              <a:t> rannalla. </a:t>
            </a:r>
            <a:endParaRPr lang="fi-FI" dirty="0" smtClean="0"/>
          </a:p>
          <a:p>
            <a:r>
              <a:rPr lang="fi-FI" dirty="0" smtClean="0"/>
              <a:t>Helvetinjärven </a:t>
            </a:r>
            <a:r>
              <a:rPr lang="fi-FI" dirty="0"/>
              <a:t>kansallispuiston eteläpuolella kulkee Kuru-Ruovesi hiihtoreitti. </a:t>
            </a:r>
            <a:endParaRPr lang="fi-FI" dirty="0" smtClean="0"/>
          </a:p>
          <a:p>
            <a:r>
              <a:rPr lang="fi-FI" dirty="0" smtClean="0"/>
              <a:t>Tulvavesillä Haukkajoki hieno melontajoki. Joen varrella myös laavuja/huollettuja tulipaikkoja </a:t>
            </a:r>
            <a:r>
              <a:rPr lang="fi-FI" smtClean="0"/>
              <a:t>(Karhukoski ym.)</a:t>
            </a:r>
            <a:endParaRPr lang="fi-FI" dirty="0" smtClean="0"/>
          </a:p>
        </p:txBody>
      </p:sp>
    </p:spTree>
    <p:extLst>
      <p:ext uri="{BB962C8B-B14F-4D97-AF65-F5344CB8AC3E}">
        <p14:creationId xmlns:p14="http://schemas.microsoft.com/office/powerpoint/2010/main" val="2710308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Helvetinjärven historia</a:t>
            </a:r>
            <a:endParaRPr lang="en-GB" dirty="0"/>
          </a:p>
        </p:txBody>
      </p:sp>
      <p:sp>
        <p:nvSpPr>
          <p:cNvPr id="3" name="Content Placeholder 2"/>
          <p:cNvSpPr>
            <a:spLocks noGrp="1"/>
          </p:cNvSpPr>
          <p:nvPr>
            <p:ph idx="1"/>
          </p:nvPr>
        </p:nvSpPr>
        <p:spPr/>
        <p:txBody>
          <a:bodyPr>
            <a:normAutofit fontScale="70000" lnSpcReduction="20000"/>
          </a:bodyPr>
          <a:lstStyle/>
          <a:p>
            <a:r>
              <a:rPr lang="fi-FI" dirty="0"/>
              <a:t>H</a:t>
            </a:r>
            <a:r>
              <a:rPr lang="fi-FI" dirty="0" smtClean="0"/>
              <a:t>arvaan </a:t>
            </a:r>
            <a:r>
              <a:rPr lang="fi-FI" dirty="0"/>
              <a:t>asuttua saloseutua. Tervahautoja. </a:t>
            </a:r>
            <a:endParaRPr lang="fi-FI" dirty="0" smtClean="0"/>
          </a:p>
          <a:p>
            <a:r>
              <a:rPr lang="fi-FI" dirty="0" smtClean="0"/>
              <a:t>Haukkajoki </a:t>
            </a:r>
            <a:r>
              <a:rPr lang="fi-FI" dirty="0"/>
              <a:t>ja järvet </a:t>
            </a:r>
            <a:r>
              <a:rPr lang="fi-FI" dirty="0" smtClean="0"/>
              <a:t>uittoväylinä</a:t>
            </a:r>
            <a:r>
              <a:rPr lang="fi-FI" dirty="0"/>
              <a:t>. </a:t>
            </a:r>
          </a:p>
          <a:p>
            <a:r>
              <a:rPr lang="fi-FI" dirty="0" err="1"/>
              <a:t>Helvetinkolu</a:t>
            </a:r>
            <a:r>
              <a:rPr lang="fi-FI" dirty="0"/>
              <a:t> tunnettu </a:t>
            </a:r>
            <a:r>
              <a:rPr lang="fi-FI" dirty="0" smtClean="0"/>
              <a:t>nähtävyys jo 1800-luvulla</a:t>
            </a:r>
            <a:r>
              <a:rPr lang="fi-FI" dirty="0"/>
              <a:t>. </a:t>
            </a:r>
          </a:p>
          <a:p>
            <a:r>
              <a:rPr lang="fi-FI" dirty="0"/>
              <a:t>Visuveden nuorisoseura rakensi 1920-luvulla </a:t>
            </a:r>
            <a:r>
              <a:rPr lang="fi-FI" dirty="0" err="1"/>
              <a:t>Helvetinkolun</a:t>
            </a:r>
            <a:r>
              <a:rPr lang="fi-FI" dirty="0"/>
              <a:t> päivätuvan. </a:t>
            </a:r>
          </a:p>
          <a:p>
            <a:r>
              <a:rPr lang="fi-FI" dirty="0"/>
              <a:t>Mistä Helvetinjärvi on saanut pahalta kalskahtavan nimensä? Vanha tarina kertoo, että </a:t>
            </a:r>
            <a:r>
              <a:rPr lang="fi-FI" dirty="0" err="1"/>
              <a:t>Ruokkeen</a:t>
            </a:r>
            <a:r>
              <a:rPr lang="fi-FI" dirty="0"/>
              <a:t> isäntä otti omin luvin Sipilän merrasta hauen. Siitä sukeutui kiivas taistelu, jota käytiin niin sanoin kuin aseinkin. Kahakan jälkeen Sipilän noita tuhisi </a:t>
            </a:r>
            <a:r>
              <a:rPr lang="fi-FI" dirty="0" err="1"/>
              <a:t>Ruokkeen</a:t>
            </a:r>
            <a:r>
              <a:rPr lang="fi-FI" dirty="0"/>
              <a:t> äijälle: ”Tästä Helvetinjärvestä ei tule haukia niin kauan kuin minun kynteni ovat pehmeät.” Näin tapahtuikin, ja vasta aikojen kuluttua kävi hauki seuraavan kerran kenenkään pyydykseen.</a:t>
            </a:r>
            <a:endParaRPr lang="en-GB" dirty="0"/>
          </a:p>
        </p:txBody>
      </p:sp>
    </p:spTree>
    <p:extLst>
      <p:ext uri="{BB962C8B-B14F-4D97-AF65-F5344CB8AC3E}">
        <p14:creationId xmlns:p14="http://schemas.microsoft.com/office/powerpoint/2010/main" val="6378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smtClean="0"/>
              <a:t>Helvetinjärvi, </a:t>
            </a:r>
            <a:r>
              <a:rPr lang="fi-FI" dirty="0"/>
              <a:t>tulenteko ja </a:t>
            </a:r>
            <a:r>
              <a:rPr lang="fi-FI" dirty="0" smtClean="0"/>
              <a:t>leiriytyminen</a:t>
            </a:r>
            <a:endParaRPr lang="en-GB" dirty="0"/>
          </a:p>
        </p:txBody>
      </p:sp>
      <p:sp>
        <p:nvSpPr>
          <p:cNvPr id="3" name="Content Placeholder 2"/>
          <p:cNvSpPr>
            <a:spLocks noGrp="1"/>
          </p:cNvSpPr>
          <p:nvPr>
            <p:ph idx="1"/>
          </p:nvPr>
        </p:nvSpPr>
        <p:spPr/>
        <p:txBody>
          <a:bodyPr>
            <a:normAutofit fontScale="77500" lnSpcReduction="20000"/>
          </a:bodyPr>
          <a:lstStyle/>
          <a:p>
            <a:r>
              <a:rPr lang="fi-FI" dirty="0" smtClean="0">
                <a:hlinkClick r:id="rId2"/>
              </a:rPr>
              <a:t>http://www.retkikartta.fi/index.php?id=841</a:t>
            </a:r>
            <a:endParaRPr lang="fi-FI" dirty="0"/>
          </a:p>
          <a:p>
            <a:r>
              <a:rPr lang="fi-FI" dirty="0" smtClean="0"/>
              <a:t>Heinälahti</a:t>
            </a:r>
            <a:r>
              <a:rPr lang="fi-FI" dirty="0"/>
              <a:t>: tulentekopaikka,</a:t>
            </a:r>
          </a:p>
          <a:p>
            <a:r>
              <a:rPr lang="fi-FI" dirty="0"/>
              <a:t>Haukanhieta: 2 tulentekopaikkaa ja keittokatos,</a:t>
            </a:r>
          </a:p>
          <a:p>
            <a:r>
              <a:rPr lang="fi-FI" dirty="0"/>
              <a:t>Iso </a:t>
            </a:r>
            <a:r>
              <a:rPr lang="fi-FI" dirty="0" err="1"/>
              <a:t>Ruokejärvi</a:t>
            </a:r>
            <a:r>
              <a:rPr lang="fi-FI" dirty="0"/>
              <a:t>: tulentekopaikka,</a:t>
            </a:r>
          </a:p>
          <a:p>
            <a:r>
              <a:rPr lang="fi-FI" dirty="0" err="1"/>
              <a:t>Helvetinkolu</a:t>
            </a:r>
            <a:r>
              <a:rPr lang="fi-FI" dirty="0"/>
              <a:t>: tulentekopaikka </a:t>
            </a:r>
            <a:r>
              <a:rPr lang="fi-FI" dirty="0" smtClean="0"/>
              <a:t>ja päivätupa, </a:t>
            </a:r>
            <a:r>
              <a:rPr lang="fi-FI" dirty="0"/>
              <a:t>jossa on puuliesi ja takka,</a:t>
            </a:r>
          </a:p>
          <a:p>
            <a:r>
              <a:rPr lang="fi-FI" dirty="0"/>
              <a:t>Luomajärvi: tulentekopaikka,</a:t>
            </a:r>
          </a:p>
          <a:p>
            <a:r>
              <a:rPr lang="fi-FI" dirty="0"/>
              <a:t>Luomanlahti: keittokatos,</a:t>
            </a:r>
          </a:p>
          <a:p>
            <a:r>
              <a:rPr lang="fi-FI" dirty="0" err="1"/>
              <a:t>Ruokejärvet</a:t>
            </a:r>
            <a:r>
              <a:rPr lang="fi-FI" dirty="0"/>
              <a:t>: tulentekopaikka ja</a:t>
            </a:r>
          </a:p>
          <a:p>
            <a:r>
              <a:rPr lang="fi-FI" dirty="0"/>
              <a:t>Valkoinen: tulentekopaikka</a:t>
            </a:r>
            <a:r>
              <a:rPr lang="fi-FI" dirty="0" smtClean="0"/>
              <a:t>.</a:t>
            </a:r>
          </a:p>
          <a:p>
            <a:r>
              <a:rPr lang="fi-FI" dirty="0"/>
              <a:t>Haukanhiedan </a:t>
            </a:r>
            <a:r>
              <a:rPr lang="fi-FI" dirty="0" smtClean="0"/>
              <a:t>kaivo ja </a:t>
            </a:r>
            <a:r>
              <a:rPr lang="fi-FI" dirty="0" err="1" smtClean="0"/>
              <a:t>Ruokkeenharjun</a:t>
            </a:r>
            <a:r>
              <a:rPr lang="fi-FI" dirty="0" smtClean="0"/>
              <a:t> </a:t>
            </a:r>
            <a:r>
              <a:rPr lang="fi-FI" dirty="0"/>
              <a:t>kaivo: hyvää talousvettä.</a:t>
            </a:r>
          </a:p>
          <a:p>
            <a:endParaRPr lang="fi-FI" dirty="0"/>
          </a:p>
          <a:p>
            <a:endParaRPr lang="en-GB" dirty="0"/>
          </a:p>
        </p:txBody>
      </p:sp>
    </p:spTree>
    <p:extLst>
      <p:ext uri="{BB962C8B-B14F-4D97-AF65-F5344CB8AC3E}">
        <p14:creationId xmlns:p14="http://schemas.microsoft.com/office/powerpoint/2010/main" val="286315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Seitseminen</a:t>
            </a:r>
            <a:endParaRPr lang="en-GB" dirty="0"/>
          </a:p>
        </p:txBody>
      </p:sp>
      <p:sp>
        <p:nvSpPr>
          <p:cNvPr id="3" name="Content Placeholder 2"/>
          <p:cNvSpPr>
            <a:spLocks noGrp="1"/>
          </p:cNvSpPr>
          <p:nvPr>
            <p:ph idx="1"/>
          </p:nvPr>
        </p:nvSpPr>
        <p:spPr/>
        <p:txBody>
          <a:bodyPr>
            <a:normAutofit fontScale="85000" lnSpcReduction="20000"/>
          </a:bodyPr>
          <a:lstStyle/>
          <a:p>
            <a:r>
              <a:rPr lang="fi-FI" dirty="0"/>
              <a:t>Seitsemisen kansallispuisto sijaitsee eteläisen Suomenselän karulla vedenjakajaseudulla. Maisemassa vaihtelevat suo- ja metsäalueet sekä harjut. Puiston eliölajistossa tavataan monia pohjoisia lajeja. Suojelun tavoitteena on säilyttää erityinen pienipiirteinen metsä- ja suokokonaisuus</a:t>
            </a:r>
            <a:r>
              <a:rPr lang="fi-FI" dirty="0" smtClean="0"/>
              <a:t>.</a:t>
            </a:r>
          </a:p>
          <a:p>
            <a:r>
              <a:rPr lang="fi-FI" dirty="0" smtClean="0"/>
              <a:t>Talkooleirit </a:t>
            </a:r>
            <a:r>
              <a:rPr lang="fi-FI" dirty="0" err="1" smtClean="0"/>
              <a:t>Koveron</a:t>
            </a:r>
            <a:r>
              <a:rPr lang="fi-FI" dirty="0" smtClean="0"/>
              <a:t> torpalla</a:t>
            </a:r>
          </a:p>
          <a:p>
            <a:r>
              <a:rPr lang="fi-FI" dirty="0" smtClean="0"/>
              <a:t>20 km pituinen hiihtolatu, lisäksi Ylöjärvi ylläpitää Pirkan Taival –latua. </a:t>
            </a:r>
          </a:p>
          <a:p>
            <a:r>
              <a:rPr lang="fi-FI" dirty="0" smtClean="0"/>
              <a:t>Maastopyöräily sallittuja osalla polkuja</a:t>
            </a:r>
          </a:p>
          <a:p>
            <a:r>
              <a:rPr lang="fi-FI" dirty="0" smtClean="0"/>
              <a:t>Luontokeskuksesta voi vuokrata polkupyöriä, lumikenkiä, kanootteja</a:t>
            </a:r>
          </a:p>
          <a:p>
            <a:endParaRPr lang="en-GB" dirty="0"/>
          </a:p>
        </p:txBody>
      </p:sp>
    </p:spTree>
    <p:extLst>
      <p:ext uri="{BB962C8B-B14F-4D97-AF65-F5344CB8AC3E}">
        <p14:creationId xmlns:p14="http://schemas.microsoft.com/office/powerpoint/2010/main" val="7771928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5921</TotalTime>
  <Words>1387</Words>
  <Application>Microsoft Office PowerPoint</Application>
  <PresentationFormat>On-screen Show (4:3)</PresentationFormat>
  <Paragraphs>249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Tampereen lähiseudun retkeilyalueet ja -kohteet</vt:lpstr>
      <vt:lpstr>Lähteet</vt:lpstr>
      <vt:lpstr>Kansallispuistot </vt:lpstr>
      <vt:lpstr>Oikeudet </vt:lpstr>
      <vt:lpstr>Kansallispuistojen vertailua</vt:lpstr>
      <vt:lpstr>Helvetinjärvi</vt:lpstr>
      <vt:lpstr>Helvetinjärven historia</vt:lpstr>
      <vt:lpstr>Helvetinjärvi, tulenteko ja leiriytyminen</vt:lpstr>
      <vt:lpstr>Seitseminen</vt:lpstr>
      <vt:lpstr>Seitsemisen historia </vt:lpstr>
      <vt:lpstr>Seitsemisen luonto</vt:lpstr>
      <vt:lpstr>Seitseminen, tulenteko ja leiriytyminen</vt:lpstr>
      <vt:lpstr>Isojärvi</vt:lpstr>
      <vt:lpstr>Isojärvi</vt:lpstr>
      <vt:lpstr>Isojärvi, tulenteko ja leiriytyminen</vt:lpstr>
      <vt:lpstr>Isojärven historia</vt:lpstr>
      <vt:lpstr>Isojärven historia</vt:lpstr>
      <vt:lpstr>Isojärven luonto</vt:lpstr>
      <vt:lpstr>Retkeilyalueet/muut alueet</vt:lpstr>
      <vt:lpstr>Pukalan virkistysmetsä</vt:lpstr>
      <vt:lpstr>Riuttaskorven virkistysmetsä</vt:lpstr>
      <vt:lpstr>Retkeilyreitit</vt:lpstr>
      <vt:lpstr>Retkeilyreitit</vt:lpstr>
      <vt:lpstr>Lisäksi </vt:lpstr>
      <vt:lpstr>Muut luonnonsuojelualueet</vt:lpstr>
      <vt:lpstr>Muita suojelualueita, joita luontoon.fi ei mainitse </vt:lpstr>
      <vt:lpstr>Muita retkikohteita</vt:lpstr>
    </vt:vector>
  </TitlesOfParts>
  <Company>Tieto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Pirkanmaan retkeilyalueet</dc:title>
  <dc:creator>Valimaki Johanna</dc:creator>
  <cp:lastModifiedBy>Valimaki Johanna</cp:lastModifiedBy>
  <cp:revision>61</cp:revision>
  <dcterms:created xsi:type="dcterms:W3CDTF">2013-09-27T08:28:54Z</dcterms:created>
  <dcterms:modified xsi:type="dcterms:W3CDTF">2013-10-10T14:32:16Z</dcterms:modified>
</cp:coreProperties>
</file>