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1" r:id="rId6"/>
    <p:sldId id="259" r:id="rId7"/>
    <p:sldId id="260" r:id="rId8"/>
    <p:sldId id="262" r:id="rId9"/>
    <p:sldId id="265" r:id="rId10"/>
    <p:sldId id="266" r:id="rId11"/>
    <p:sldId id="267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9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35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8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43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9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0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2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C71D-2E34-4BEE-8E16-7A55F6098E4C}" type="datetimeFigureOut">
              <a:rPr lang="en-GB" smtClean="0"/>
              <a:t>19/03/2016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C8EC-04AF-467B-B62B-BF13C5DB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3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hyperlink" Target="Katoaminen%20UKK-puistossa.pdf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nmittauslaitos.fi/ammattilaisille/maastotiedot/koordinaatti-korkeusjarjestelmat/karttaprojektiot-tasokoordinaatistot/tasokoordinaatistot/etr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ansalaisen.karttapaikka.fi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istonavigointi.fi/" TargetMode="External"/><Relationship Id="rId2" Type="http://schemas.openxmlformats.org/officeDocument/2006/relationships/hyperlink" Target="http://www.garmin.com/fi-FI/shop/downloads/basecam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artat.hylly.org/" TargetMode="External"/><Relationship Id="rId5" Type="http://schemas.openxmlformats.org/officeDocument/2006/relationships/hyperlink" Target="http://www.oruxmaps.com/index_en.html" TargetMode="External"/><Relationship Id="rId4" Type="http://schemas.openxmlformats.org/officeDocument/2006/relationships/hyperlink" Target="http://www.oziexplorer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2.png"/><Relationship Id="rId5" Type="http://schemas.openxmlformats.org/officeDocument/2006/relationships/hyperlink" Target="http://www.allposters.fi/-sp/Maailmankartta-posters_i9568421_.htm" TargetMode="External"/><Relationship Id="rId4" Type="http://schemas.openxmlformats.org/officeDocument/2006/relationships/hyperlink" Target="http://www.maanmittauslaitos.fi/ammattilaisille/maastotiedot/koordinaatti-korkeusjarjestelmat/karttaprojektiot/karttaprojektiotyypi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2.png"/><Relationship Id="rId5" Type="http://schemas.openxmlformats.org/officeDocument/2006/relationships/hyperlink" Target="https://www.retkikartta.fi/" TargetMode="External"/><Relationship Id="rId4" Type="http://schemas.openxmlformats.org/officeDocument/2006/relationships/hyperlink" Target="http://pikakartta.fi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MGRS" TargetMode="External"/><Relationship Id="rId3" Type="http://schemas.openxmlformats.org/officeDocument/2006/relationships/slideLayout" Target="../slideLayouts/slideLayout1.xml"/><Relationship Id="rId7" Type="http://schemas.openxmlformats.org/officeDocument/2006/relationships/hyperlink" Target="http://www.maanmittauslaitos.fi/ammattilaisille/maastotiedot/koordinaatti-korkeusjarjestelmat/karttaprojektiot-tasokoordinaatistot/tasokoordinaatistot/etrs-0" TargetMode="Externa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hyperlink" Target="https://fi.wikipedia.org/wiki/Kartastokoordinaattij%C3%A4rjestelm%C3%A4" TargetMode="External"/><Relationship Id="rId5" Type="http://schemas.openxmlformats.org/officeDocument/2006/relationships/hyperlink" Target="http://www.maanmittauslaitos.fi/ammattilaisille/maastotiedot/koordinaatti-korkeusjarjestelmat/karttaprojektiot-tasokoordinaatistot/tasokoordinaatistot/etr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fi.wikipedia.org/wiki/WGS84" TargetMode="External"/><Relationship Id="rId9" Type="http://schemas.openxmlformats.org/officeDocument/2006/relationships/hyperlink" Target="UTM%20ja%20MGRS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nmittauslaitos.fi/ammattilaisille/maastotiedot/koordinaatti-korkeusjarjestelmat/karttaprojektiot-tasokoordinaatistot/tasokoordinaatistot/etrs" TargetMode="External"/><Relationship Id="rId2" Type="http://schemas.openxmlformats.org/officeDocument/2006/relationships/hyperlink" Target="UTM%20ja%20MGRS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27213" y="-839788"/>
            <a:ext cx="6858000" cy="8537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rgbClr val="FFFFFF"/>
                </a:solidFill>
              </a:rPr>
              <a:t>Painetut kartat ja GPS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312984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>
                <a:solidFill>
                  <a:schemeClr val="bg1"/>
                </a:solidFill>
              </a:rPr>
              <a:t>Päivän ohjelma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652954" y="2016370"/>
            <a:ext cx="87571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</a:rPr>
              <a:t>Miten kartta tehdään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</a:rPr>
              <a:t>Retkeily- ja ulkoilukäyttöön tarkoitetut suomalaiset painetut kartat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</a:rPr>
              <a:t>Sijainnin määrittäminen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</a:rPr>
              <a:t>Sijainnin ilmoittaminen ja karttojen koordinaatistot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</a:rPr>
              <a:t>Suunnistaminen eri apuvälineitä käyttäen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</a:rPr>
              <a:t>Karttaohjelmat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</a:rPr>
              <a:t>Harjoittelua GPS:n ja painettujen karttojen avulla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chemeClr val="bg1"/>
                </a:solidFill>
                <a:hlinkClick r:id="rId5" action="ppaction://hlinkfile"/>
              </a:rPr>
              <a:t>Pari opettavaista tarinaa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  <p:pic>
        <p:nvPicPr>
          <p:cNvPr id="6" name="Ääni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5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6"/>
    </mc:Choice>
    <mc:Fallback xmlns="">
      <p:transition spd="slow" advTm="150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93429"/>
            <a:ext cx="8886092" cy="679939"/>
          </a:xfrm>
        </p:spPr>
        <p:txBody>
          <a:bodyPr>
            <a:normAutofit/>
          </a:bodyPr>
          <a:lstStyle/>
          <a:p>
            <a:r>
              <a:rPr lang="fi-FI" sz="3600" dirty="0" smtClean="0"/>
              <a:t>Painetut kartat ja GPS</a:t>
            </a:r>
            <a:endParaRPr lang="en-GB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031630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>
                <a:hlinkClick r:id="rId2"/>
              </a:rPr>
              <a:t>ETRS-TM35FIN</a:t>
            </a:r>
            <a:r>
              <a:rPr lang="fi-FI" sz="2800" dirty="0"/>
              <a:t> </a:t>
            </a:r>
            <a:r>
              <a:rPr lang="fi-FI" sz="2800" dirty="0" smtClean="0"/>
              <a:t>ruudukon käyttö </a:t>
            </a:r>
            <a:r>
              <a:rPr lang="fi-FI" sz="2800" dirty="0" err="1" smtClean="0"/>
              <a:t>Garmin</a:t>
            </a:r>
            <a:r>
              <a:rPr lang="fi-FI" sz="2800" dirty="0" smtClean="0"/>
              <a:t> laitteissa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41231" y="1723292"/>
            <a:ext cx="88860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Ruudukkoa ei ole valmiina laitteissa, mutta se voidaan määritellä </a:t>
            </a:r>
            <a:r>
              <a:rPr lang="fi-FI" sz="2800" dirty="0" err="1" smtClean="0"/>
              <a:t>ns</a:t>
            </a:r>
            <a:r>
              <a:rPr lang="fi-FI" sz="2800" dirty="0" smtClean="0"/>
              <a:t> käyttäjän ruudukoksi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Valitse: Määritä/Sijaintimuoto /Käyttäjä. Grid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Valitse: Ruudukkoprojektio/UTM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Aseta: Virhe itään +500000.0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Aseta: Virhe pohjoiseen 0.0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Aseta: Asteikko +0.9996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Aseta: Keskimeridiaani E027 00.000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Aseta: Leveysasteen alku N 00 00.000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Palaa päävalikkoon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738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93429"/>
            <a:ext cx="8886092" cy="679939"/>
          </a:xfrm>
        </p:spPr>
        <p:txBody>
          <a:bodyPr>
            <a:normAutofit/>
          </a:bodyPr>
          <a:lstStyle/>
          <a:p>
            <a:r>
              <a:rPr lang="fi-FI" sz="3600" dirty="0" smtClean="0"/>
              <a:t>Painetut kartat ja GPS</a:t>
            </a:r>
            <a:endParaRPr lang="en-GB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031630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Koordinaattien muunnosohjelmia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41230" y="1723292"/>
            <a:ext cx="939018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>
                <a:hlinkClick r:id="rId2"/>
              </a:rPr>
              <a:t>Kansalaisen karttapaikan </a:t>
            </a:r>
            <a:r>
              <a:rPr lang="fi-FI" sz="2800" dirty="0" smtClean="0"/>
              <a:t>muunna toiminto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Useita älypuhelimeen ladattavia muunnosohjelmia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Niissä useimmiten muunnos UTM tai MGRS -&gt; </a:t>
            </a:r>
            <a:r>
              <a:rPr lang="fi-FI" sz="2800" dirty="0" err="1" smtClean="0"/>
              <a:t>dd</a:t>
            </a:r>
            <a:r>
              <a:rPr lang="fi-FI" sz="2800" dirty="0" smtClean="0"/>
              <a:t> </a:t>
            </a:r>
            <a:r>
              <a:rPr lang="fi-FI" sz="2800" dirty="0" err="1" smtClean="0"/>
              <a:t>mm.mmm</a:t>
            </a:r>
            <a:endParaRPr lang="fi-FI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Myös kansallisia nelikulmioruudukoita -&gt; </a:t>
            </a:r>
            <a:r>
              <a:rPr lang="fi-FI" sz="2800" dirty="0" err="1" smtClean="0"/>
              <a:t>dd</a:t>
            </a:r>
            <a:r>
              <a:rPr lang="fi-FI" sz="2800" dirty="0" smtClean="0"/>
              <a:t> </a:t>
            </a:r>
            <a:r>
              <a:rPr lang="fi-FI" sz="2800" dirty="0" err="1" smtClean="0"/>
              <a:t>mm.mmm</a:t>
            </a:r>
            <a:endParaRPr lang="fi-FI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63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Painetut kartat ja GPS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312984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Karttaohjelmia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524000" y="2016370"/>
            <a:ext cx="90150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Windows PC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err="1" smtClean="0">
                <a:hlinkClick r:id="rId2"/>
              </a:rPr>
              <a:t>Basecamp</a:t>
            </a:r>
            <a:endParaRPr lang="fi-FI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>
                <a:hlinkClick r:id="rId3"/>
              </a:rPr>
              <a:t>Loisto</a:t>
            </a:r>
            <a:endParaRPr lang="fi-FI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err="1" smtClean="0">
                <a:hlinkClick r:id="rId4"/>
              </a:rPr>
              <a:t>Ozimap</a:t>
            </a:r>
            <a:endParaRPr lang="fi-FI" sz="2800" dirty="0" smtClean="0"/>
          </a:p>
          <a:p>
            <a:r>
              <a:rPr lang="fi-FI" sz="2800" dirty="0" smtClean="0"/>
              <a:t>Puhelimet ja tabletit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err="1" smtClean="0">
                <a:hlinkClick r:id="rId5"/>
              </a:rPr>
              <a:t>Oruxmap</a:t>
            </a:r>
            <a:endParaRPr lang="fi-FI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Loisto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err="1" smtClean="0"/>
              <a:t>Geokätköilysovellukset</a:t>
            </a:r>
            <a:endParaRPr lang="fi-FI" sz="2800" dirty="0"/>
          </a:p>
          <a:p>
            <a:pPr lvl="1"/>
            <a:endParaRPr lang="fi-FI" sz="2800" dirty="0"/>
          </a:p>
          <a:p>
            <a:pPr lvl="1"/>
            <a:r>
              <a:rPr lang="fi-FI" sz="2800" dirty="0" smtClean="0"/>
              <a:t>Maanmittauslaitoksen maastotietokanta </a:t>
            </a:r>
            <a:r>
              <a:rPr lang="fi-FI" sz="2800" dirty="0" err="1" smtClean="0">
                <a:hlinkClick r:id="rId6"/>
              </a:rPr>
              <a:t>Mtk</a:t>
            </a:r>
            <a:r>
              <a:rPr lang="fi-FI" sz="2800" dirty="0" smtClean="0">
                <a:hlinkClick r:id="rId6"/>
              </a:rPr>
              <a:t>-suomi</a:t>
            </a:r>
            <a:r>
              <a:rPr lang="fi-FI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77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Painetut kartat ja GPS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312984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Käytännön vinkkejä vaativiin olosuhteisiin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524000" y="2016370"/>
            <a:ext cx="90150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Opettele suunnistamaan ja pidä taitoa yllä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Käytä GPS:ää vain kartan ja kompassin apuna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Opettele GPS-laitteen ”nappulatekniikka” hyvin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Syötä reittipisteet ja tärkeä kohteet laitteeseen ennen maastoon lähtöä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Opettele koordinaattijärjestelmät, niin että voit määritellä reittipisteiden koordinaatit kartalta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Pidä GPS-laite, patterit ja akut lämpöisinä 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400" dirty="0" smtClean="0"/>
              <a:t>Varaa mukaan aina ylimääräiset patterit erityisesti hätätilannetta varten</a:t>
            </a: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6438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Painetut kartat ja GPS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312984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Miten tilanteisiin olisi kannattanut varautua?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52954" y="2016370"/>
            <a:ext cx="87571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?</a:t>
            </a:r>
            <a:endParaRPr lang="fi-FI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 smtClean="0"/>
          </a:p>
          <a:p>
            <a:endParaRPr lang="fi-FI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  <p:pic>
        <p:nvPicPr>
          <p:cNvPr id="5" name="Ääni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8"/>
    </mc:Choice>
    <mc:Fallback xmlns="">
      <p:transition spd="slow" advTm="32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Painetut kartat ja GPS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312984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Miten kartta tehdään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52954" y="2016370"/>
            <a:ext cx="875713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Maapallon ja maaston muotojen mittaaminen ja valokuvaaminen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Mittaustiedon muuntaminen tasomuotoiseksi kartaksi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hlinkClick r:id="rId4"/>
              </a:rPr>
              <a:t>Karttaprojektiot</a:t>
            </a:r>
            <a:r>
              <a:rPr lang="fi-FI" sz="2800" dirty="0" smtClean="0"/>
              <a:t> </a:t>
            </a:r>
            <a:r>
              <a:rPr lang="fi-FI" sz="2800" dirty="0" smtClean="0">
                <a:hlinkClick r:id="rId5"/>
              </a:rPr>
              <a:t>(maailmankartta)</a:t>
            </a:r>
            <a:endParaRPr lang="fi-FI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Karttojen julkaiseminen eri käyttötarkoituksiin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Digitaalinen karttatieto</a:t>
            </a:r>
          </a:p>
          <a:p>
            <a:endParaRPr lang="fi-FI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  <p:pic>
        <p:nvPicPr>
          <p:cNvPr id="5" name="Ääni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6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9"/>
    </mc:Choice>
    <mc:Fallback xmlns="">
      <p:transition spd="slow" advTm="6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7"/>
            <a:ext cx="8886092" cy="504092"/>
          </a:xfrm>
        </p:spPr>
        <p:txBody>
          <a:bodyPr>
            <a:normAutofit fontScale="90000"/>
          </a:bodyPr>
          <a:lstStyle/>
          <a:p>
            <a:r>
              <a:rPr lang="fi-FI" sz="3200" dirty="0" smtClean="0"/>
              <a:t>Painetut kartat ja GPS</a:t>
            </a:r>
            <a:endParaRPr lang="en-GB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926123"/>
            <a:ext cx="8886092" cy="703386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 smtClean="0"/>
              <a:t>Retkeily- ja ulkoilukäyttöön tarkoitetut suomalaiset painetut kartat</a:t>
            </a:r>
          </a:p>
          <a:p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52954" y="2016370"/>
            <a:ext cx="875713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Maanmittauslaitos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Peruskartta 1:25000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Maastokartta 1:50000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Karttatulosteet</a:t>
            </a:r>
          </a:p>
          <a:p>
            <a:r>
              <a:rPr lang="fi-FI" sz="2800" dirty="0" smtClean="0"/>
              <a:t>Karttakeskus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Ulkoilukartat 1:100000, 1:50000,1:25000 ja 1:20000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Maanmittauslaitoksen kartat</a:t>
            </a:r>
            <a:endParaRPr lang="fi-FI" sz="2800" dirty="0"/>
          </a:p>
          <a:p>
            <a:r>
              <a:rPr lang="fi-FI" sz="2800" dirty="0" smtClean="0"/>
              <a:t>Tulostettavat kartat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hlinkClick r:id="rId4"/>
              </a:rPr>
              <a:t>Pikakartta</a:t>
            </a:r>
            <a:endParaRPr lang="fi-FI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hlinkClick r:id="rId5"/>
              </a:rPr>
              <a:t>Retkikartta</a:t>
            </a:r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  <p:pic>
        <p:nvPicPr>
          <p:cNvPr id="5" name="Ääni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56"/>
    </mc:Choice>
    <mc:Fallback xmlns="">
      <p:transition spd="slow" advTm="67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7"/>
            <a:ext cx="8886092" cy="504092"/>
          </a:xfrm>
        </p:spPr>
        <p:txBody>
          <a:bodyPr>
            <a:normAutofit fontScale="90000"/>
          </a:bodyPr>
          <a:lstStyle/>
          <a:p>
            <a:r>
              <a:rPr lang="fi-FI" sz="3200" dirty="0" smtClean="0"/>
              <a:t>Painetut kartat ja GPS</a:t>
            </a:r>
            <a:endParaRPr lang="en-GB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926123"/>
            <a:ext cx="8886092" cy="703386"/>
          </a:xfrm>
        </p:spPr>
        <p:txBody>
          <a:bodyPr>
            <a:normAutofit/>
          </a:bodyPr>
          <a:lstStyle/>
          <a:p>
            <a:r>
              <a:rPr lang="fi-FI" dirty="0" smtClean="0"/>
              <a:t>Sijainnin määrittäminen ”kartalla pysyminen”</a:t>
            </a:r>
          </a:p>
          <a:p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52953" y="1571576"/>
            <a:ext cx="87571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Normaalin näkyvyyden vallitessa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i-FI" sz="2400" dirty="0" smtClean="0"/>
              <a:t>Kulkusuuntaa, matkaa ja maaston muotoja havainnoimalla ja vertaamalla karttaan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i-FI" sz="2400" dirty="0" smtClean="0"/>
              <a:t>GPS-paikantimella ja kartan koordinaateilla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i-FI" sz="2400" dirty="0" smtClean="0"/>
              <a:t>GPS-paikannus ja karttaohjelma</a:t>
            </a:r>
          </a:p>
          <a:p>
            <a:r>
              <a:rPr lang="fi-FI" sz="2400" dirty="0" smtClean="0"/>
              <a:t>Näkyvyys puutteellinen tai olematon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i-FI" sz="2400" dirty="0" smtClean="0"/>
              <a:t>Kulkusuuntaa, matkaa ja maaston muotoja havainnoimalla ja vertaamalla karttaan.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400" dirty="0" smtClean="0"/>
              <a:t>Tarkkuus huononee näkyvyyden heiketessä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400" dirty="0" smtClean="0"/>
              <a:t>Pienen kohteen havaitseminen ei onnistu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i-FI" sz="2400" dirty="0" smtClean="0"/>
              <a:t>GPS-paikantimella ja kartan koordinaateilla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i-FI" sz="2400" dirty="0" smtClean="0"/>
              <a:t>GPS-paikannus ja karttaohjelma</a:t>
            </a:r>
          </a:p>
          <a:p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  <p:pic>
        <p:nvPicPr>
          <p:cNvPr id="5" name="Ääni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4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3"/>
    </mc:Choice>
    <mc:Fallback xmlns="">
      <p:transition spd="slow" advTm="41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Painetut kartat ja GPS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055077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Sijainnin ilmoittaminen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41231" y="1471910"/>
            <a:ext cx="88860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smtClean="0"/>
              <a:t>Kuvailemalla ja kartan tekstien avulla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smtClean="0"/>
              <a:t>Koordinaateilla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 smtClean="0"/>
              <a:t>Maantieteelliset pituus- ja leveysasteet </a:t>
            </a:r>
            <a:r>
              <a:rPr lang="fi-FI" sz="2400" dirty="0" smtClean="0">
                <a:hlinkClick r:id="rId4"/>
              </a:rPr>
              <a:t>(WGS84)</a:t>
            </a:r>
            <a:endParaRPr lang="fi-FI" sz="2400" dirty="0" smtClean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 smtClean="0"/>
              <a:t>Nelikulmioruudukko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400" dirty="0" smtClean="0"/>
              <a:t>Valtakunnalliset </a:t>
            </a:r>
            <a:r>
              <a:rPr lang="en-GB" sz="2400" dirty="0" smtClean="0">
                <a:hlinkClick r:id="rId5"/>
              </a:rPr>
              <a:t>ETRS-TM35FIN</a:t>
            </a:r>
            <a:r>
              <a:rPr lang="en-GB" sz="2400" dirty="0" smtClean="0"/>
              <a:t> </a:t>
            </a:r>
            <a:r>
              <a:rPr lang="en-GB" sz="2400" dirty="0" smtClean="0">
                <a:hlinkClick r:id="rId6"/>
              </a:rPr>
              <a:t>(KKJ)</a:t>
            </a:r>
            <a:endParaRPr lang="fi-FI" sz="24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400" dirty="0" smtClean="0"/>
              <a:t>Maalimanlaajuiset </a:t>
            </a:r>
            <a:r>
              <a:rPr lang="fi-FI" sz="2400" dirty="0" smtClean="0">
                <a:hlinkClick r:id="rId7"/>
              </a:rPr>
              <a:t>UTM</a:t>
            </a:r>
            <a:r>
              <a:rPr lang="fi-FI" sz="2400" dirty="0" smtClean="0"/>
              <a:t>, </a:t>
            </a:r>
            <a:r>
              <a:rPr lang="fi-FI" sz="2400" dirty="0" smtClean="0">
                <a:hlinkClick r:id="rId8"/>
              </a:rPr>
              <a:t>MGRS</a:t>
            </a:r>
            <a:r>
              <a:rPr lang="fi-FI" sz="2400" dirty="0" smtClean="0"/>
              <a:t> </a:t>
            </a:r>
            <a:r>
              <a:rPr lang="fi-FI" sz="2400" dirty="0" smtClean="0">
                <a:hlinkClick r:id="rId9" action="ppaction://hlinkfile"/>
              </a:rPr>
              <a:t>Näkymä kartalla</a:t>
            </a:r>
            <a:endParaRPr lang="fi-FI" sz="24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400" dirty="0" smtClean="0"/>
              <a:t>Muiden maiden valtakunnalliset ruudukot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sz="28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sz="2400" dirty="0" smtClean="0"/>
              <a:t>Koordinaatteja voidaan hyödyntää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400" dirty="0" smtClean="0"/>
              <a:t>	</a:t>
            </a:r>
            <a:r>
              <a:rPr lang="fi-FI" sz="2400" dirty="0" smtClean="0">
                <a:solidFill>
                  <a:srgbClr val="FF0000"/>
                </a:solidFill>
              </a:rPr>
              <a:t>Silloin kun GPS-laitteessa ei ole alueen karttaa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rgbClr val="FF0000"/>
                </a:solidFill>
              </a:rPr>
              <a:t>	</a:t>
            </a:r>
            <a:r>
              <a:rPr lang="fi-FI" sz="2400" dirty="0" smtClean="0">
                <a:solidFill>
                  <a:srgbClr val="FF0000"/>
                </a:solidFill>
              </a:rPr>
              <a:t>Kun täytyy luoda reittipisteitä isolta alueelta GPS-laitteella</a:t>
            </a:r>
            <a:endParaRPr lang="fi-FI" sz="2400" dirty="0">
              <a:solidFill>
                <a:srgbClr val="FF0000"/>
              </a:solidFill>
            </a:endParaRPr>
          </a:p>
          <a:p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  <p:pic>
        <p:nvPicPr>
          <p:cNvPr id="5" name="Ääni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7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8"/>
    </mc:Choice>
    <mc:Fallback xmlns="">
      <p:transition spd="slow" advTm="30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Painetut kartat ja GPS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312984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Suunnistaminen kartan ja kompassin avulla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52954" y="2016370"/>
            <a:ext cx="88860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Toimii ilman sähköä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Isomman alueen hahmottaminen helppoa</a:t>
            </a:r>
          </a:p>
          <a:p>
            <a:r>
              <a:rPr lang="fi-FI" sz="2800" dirty="0" smtClean="0"/>
              <a:t> -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Vaatii kartanlukutaitoa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Heikon näkyvyyden vallitessa vaikeaa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Kohteen ohi kulkeminen voi tapahtua huomaamatta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Kartalta putoamisen jälkeen takaisin kartalle pääseminen vaikeaa erityisesti huonon näkyvyyden vallitessa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94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28246"/>
            <a:ext cx="8886092" cy="72683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Painetut kartat ja GPS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312984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Suunnistaminen kartalla varustetun GPS:n avulla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52954" y="2016370"/>
            <a:ext cx="88860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Näyttää sijainnin tarkasti kaikissa olosuhteissa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Kohteen ohittaminen ei tapahdu huomaamatta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Reittipisteet voidaan tallentaa etukäteen</a:t>
            </a:r>
          </a:p>
          <a:p>
            <a:r>
              <a:rPr lang="fi-FI" sz="2800" dirty="0" smtClean="0"/>
              <a:t>-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Vaatii toimiakseen sähköä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Ison alueen hahmottaminen pieneltä näytöltä vaikeaa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Sujuva käyttö vaatii harjoittelua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algn="ctr"/>
            <a:r>
              <a:rPr lang="fi-FI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06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93429"/>
            <a:ext cx="8886092" cy="679939"/>
          </a:xfrm>
        </p:spPr>
        <p:txBody>
          <a:bodyPr>
            <a:normAutofit/>
          </a:bodyPr>
          <a:lstStyle/>
          <a:p>
            <a:r>
              <a:rPr lang="fi-FI" sz="3600" dirty="0" smtClean="0"/>
              <a:t>Painetut kartat ja GPS</a:t>
            </a:r>
            <a:endParaRPr lang="en-GB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031630"/>
            <a:ext cx="8886092" cy="5334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Karttaan painettujen koordinaatistojen käyttö</a:t>
            </a:r>
            <a:endParaRPr lang="en-GB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652954" y="1595021"/>
            <a:ext cx="8886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Lue kartan koordinaatistoja koskevat ohjeet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Aseta GPS-laitteen tai karttaohjelman sijainnin muoto (position </a:t>
            </a:r>
            <a:r>
              <a:rPr lang="fi-FI" sz="2800" dirty="0" err="1" smtClean="0"/>
              <a:t>format</a:t>
            </a:r>
            <a:r>
              <a:rPr lang="fi-FI" sz="2800" dirty="0" smtClean="0"/>
              <a:t>) vastaamaan kartassa käytettyä koordinaatistoa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Uudet 2006 lähtien painetut Maanmittauslaitoksen maasto- ja peruskartat: valitse </a:t>
            </a:r>
            <a:r>
              <a:rPr lang="fi-FI" sz="2800" dirty="0" smtClean="0">
                <a:hlinkClick r:id="rId2" action="ppaction://hlinkfile"/>
              </a:rPr>
              <a:t>UTM-tai MGRS </a:t>
            </a:r>
            <a:r>
              <a:rPr lang="fi-FI" sz="2800" dirty="0" smtClean="0"/>
              <a:t>niin punainen ruudukko on voimassa tai </a:t>
            </a:r>
            <a:r>
              <a:rPr lang="fi-FI" sz="2800" dirty="0" smtClean="0">
                <a:hlinkClick r:id="rId3"/>
              </a:rPr>
              <a:t>ETRS-TM35FIN</a:t>
            </a:r>
            <a:r>
              <a:rPr lang="fi-FI" sz="2800" dirty="0" smtClean="0"/>
              <a:t> niin mustilla risteillä merkitty ruudukko voimassa.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Vanhemmat Maanmittauslaitoksen kartat: valitse </a:t>
            </a:r>
            <a:r>
              <a:rPr lang="fi-FI" sz="2800" dirty="0" err="1" smtClean="0"/>
              <a:t>Finnish</a:t>
            </a:r>
            <a:r>
              <a:rPr lang="fi-FI" sz="2800" dirty="0" smtClean="0"/>
              <a:t> (KKJ-27)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Mikäli laitteessa tai ohjelmassa ei ole sopivaa ruudukkoa käytä muunnosohjelmaa </a:t>
            </a:r>
            <a:r>
              <a:rPr lang="fi-FI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83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9208</TotalTime>
  <Words>535</Words>
  <Application>Microsoft Office PowerPoint</Application>
  <PresentationFormat>Laajakuva</PresentationFormat>
  <Paragraphs>140</Paragraphs>
  <Slides>13</Slides>
  <Notes>0</Notes>
  <HiddenSlides>0</HiddenSlides>
  <MMClips>6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Office-teema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  <vt:lpstr>Painetut kartat ja GPS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Painetut kartat ja GPS</dc:title>
  <dc:creator>Reijo</dc:creator>
  <cp:lastModifiedBy>Reijo</cp:lastModifiedBy>
  <cp:revision>55</cp:revision>
  <dcterms:created xsi:type="dcterms:W3CDTF">2016-03-01T03:16:45Z</dcterms:created>
  <dcterms:modified xsi:type="dcterms:W3CDTF">2016-03-19T16:21:53Z</dcterms:modified>
</cp:coreProperties>
</file>